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uckiest Guy" charset="1" panose="02000506000000020004"/>
      <p:regular r:id="rId23"/>
    </p:embeddedFont>
    <p:embeddedFont>
      <p:font typeface="Saira Bold" charset="1" panose="00000800000000000000"/>
      <p:regular r:id="rId24"/>
    </p:embeddedFont>
    <p:embeddedFont>
      <p:font typeface="Saira"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10.jpeg" Type="http://schemas.openxmlformats.org/officeDocument/2006/relationships/image"/><Relationship Id="rId6"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false" flipV="false" rot="0">
            <a:off x="0" y="-693034"/>
            <a:ext cx="18288000" cy="11681460"/>
          </a:xfrm>
          <a:custGeom>
            <a:avLst/>
            <a:gdLst/>
            <a:ahLst/>
            <a:cxnLst/>
            <a:rect r="r" b="b" t="t" l="l"/>
            <a:pathLst>
              <a:path h="11681460" w="18288000">
                <a:moveTo>
                  <a:pt x="0" y="0"/>
                </a:moveTo>
                <a:lnTo>
                  <a:pt x="18288000" y="0"/>
                </a:lnTo>
                <a:lnTo>
                  <a:pt x="18288000" y="11681460"/>
                </a:lnTo>
                <a:lnTo>
                  <a:pt x="0" y="11681460"/>
                </a:lnTo>
                <a:lnTo>
                  <a:pt x="0" y="0"/>
                </a:lnTo>
                <a:close/>
              </a:path>
            </a:pathLst>
          </a:custGeom>
          <a:blipFill>
            <a:blip r:embed="rId2"/>
            <a:stretch>
              <a:fillRect l="0" t="0" r="0" b="0"/>
            </a:stretch>
          </a:blipFill>
        </p:spPr>
      </p:sp>
      <p:sp>
        <p:nvSpPr>
          <p:cNvPr name="Freeform 3" id="3"/>
          <p:cNvSpPr/>
          <p:nvPr/>
        </p:nvSpPr>
        <p:spPr>
          <a:xfrm flipH="false" flipV="false" rot="0">
            <a:off x="2416807" y="1559510"/>
            <a:ext cx="12586577" cy="7698790"/>
          </a:xfrm>
          <a:custGeom>
            <a:avLst/>
            <a:gdLst/>
            <a:ahLst/>
            <a:cxnLst/>
            <a:rect r="r" b="b" t="t" l="l"/>
            <a:pathLst>
              <a:path h="7698790" w="12586577">
                <a:moveTo>
                  <a:pt x="0" y="0"/>
                </a:moveTo>
                <a:lnTo>
                  <a:pt x="12586577" y="0"/>
                </a:lnTo>
                <a:lnTo>
                  <a:pt x="12586577" y="7698790"/>
                </a:lnTo>
                <a:lnTo>
                  <a:pt x="0" y="7698790"/>
                </a:lnTo>
                <a:lnTo>
                  <a:pt x="0" y="0"/>
                </a:lnTo>
                <a:close/>
              </a:path>
            </a:pathLst>
          </a:custGeom>
          <a:blipFill>
            <a:blip r:embed="rId3"/>
            <a:stretch>
              <a:fillRect l="0" t="0" r="0" b="0"/>
            </a:stretch>
          </a:blipFill>
        </p:spPr>
      </p:sp>
      <p:sp>
        <p:nvSpPr>
          <p:cNvPr name="Freeform 4" id="4"/>
          <p:cNvSpPr/>
          <p:nvPr/>
        </p:nvSpPr>
        <p:spPr>
          <a:xfrm flipH="false" flipV="false" rot="0">
            <a:off x="498530" y="6588984"/>
            <a:ext cx="5467300" cy="3102693"/>
          </a:xfrm>
          <a:custGeom>
            <a:avLst/>
            <a:gdLst/>
            <a:ahLst/>
            <a:cxnLst/>
            <a:rect r="r" b="b" t="t" l="l"/>
            <a:pathLst>
              <a:path h="3102693" w="5467300">
                <a:moveTo>
                  <a:pt x="0" y="0"/>
                </a:moveTo>
                <a:lnTo>
                  <a:pt x="5467301" y="0"/>
                </a:lnTo>
                <a:lnTo>
                  <a:pt x="5467301" y="3102693"/>
                </a:lnTo>
                <a:lnTo>
                  <a:pt x="0" y="3102693"/>
                </a:lnTo>
                <a:lnTo>
                  <a:pt x="0" y="0"/>
                </a:lnTo>
                <a:close/>
              </a:path>
            </a:pathLst>
          </a:custGeom>
          <a:blipFill>
            <a:blip r:embed="rId4"/>
            <a:stretch>
              <a:fillRect l="0" t="0" r="0" b="0"/>
            </a:stretch>
          </a:blipFill>
        </p:spPr>
      </p:sp>
      <p:sp>
        <p:nvSpPr>
          <p:cNvPr name="Freeform 5" id="5"/>
          <p:cNvSpPr/>
          <p:nvPr/>
        </p:nvSpPr>
        <p:spPr>
          <a:xfrm flipH="false" flipV="false" rot="0">
            <a:off x="12820700" y="4282104"/>
            <a:ext cx="4719202" cy="2678147"/>
          </a:xfrm>
          <a:custGeom>
            <a:avLst/>
            <a:gdLst/>
            <a:ahLst/>
            <a:cxnLst/>
            <a:rect r="r" b="b" t="t" l="l"/>
            <a:pathLst>
              <a:path h="2678147" w="4719202">
                <a:moveTo>
                  <a:pt x="0" y="0"/>
                </a:moveTo>
                <a:lnTo>
                  <a:pt x="4719202" y="0"/>
                </a:lnTo>
                <a:lnTo>
                  <a:pt x="4719202" y="2678148"/>
                </a:lnTo>
                <a:lnTo>
                  <a:pt x="0" y="2678148"/>
                </a:lnTo>
                <a:lnTo>
                  <a:pt x="0" y="0"/>
                </a:lnTo>
                <a:close/>
              </a:path>
            </a:pathLst>
          </a:custGeom>
          <a:blipFill>
            <a:blip r:embed="rId4"/>
            <a:stretch>
              <a:fillRect l="0" t="0" r="0" b="0"/>
            </a:stretch>
          </a:blipFill>
        </p:spPr>
      </p:sp>
      <p:sp>
        <p:nvSpPr>
          <p:cNvPr name="Freeform 6" id="6"/>
          <p:cNvSpPr/>
          <p:nvPr/>
        </p:nvSpPr>
        <p:spPr>
          <a:xfrm flipH="false" flipV="false" rot="1011455">
            <a:off x="12728463" y="2832460"/>
            <a:ext cx="2819559" cy="2899289"/>
          </a:xfrm>
          <a:custGeom>
            <a:avLst/>
            <a:gdLst/>
            <a:ahLst/>
            <a:cxnLst/>
            <a:rect r="r" b="b" t="t" l="l"/>
            <a:pathLst>
              <a:path h="2899289" w="2819559">
                <a:moveTo>
                  <a:pt x="0" y="0"/>
                </a:moveTo>
                <a:lnTo>
                  <a:pt x="2819559" y="0"/>
                </a:lnTo>
                <a:lnTo>
                  <a:pt x="2819559" y="2899289"/>
                </a:lnTo>
                <a:lnTo>
                  <a:pt x="0" y="2899289"/>
                </a:lnTo>
                <a:lnTo>
                  <a:pt x="0" y="0"/>
                </a:lnTo>
                <a:close/>
              </a:path>
            </a:pathLst>
          </a:custGeom>
          <a:blipFill>
            <a:blip r:embed="rId5"/>
            <a:stretch>
              <a:fillRect l="0" t="0" r="0" b="0"/>
            </a:stretch>
          </a:blipFill>
        </p:spPr>
      </p:sp>
      <p:sp>
        <p:nvSpPr>
          <p:cNvPr name="Freeform 7" id="7"/>
          <p:cNvSpPr/>
          <p:nvPr/>
        </p:nvSpPr>
        <p:spPr>
          <a:xfrm flipH="false" flipV="false" rot="-1056058">
            <a:off x="944889" y="5431680"/>
            <a:ext cx="2943835" cy="2940156"/>
          </a:xfrm>
          <a:custGeom>
            <a:avLst/>
            <a:gdLst/>
            <a:ahLst/>
            <a:cxnLst/>
            <a:rect r="r" b="b" t="t" l="l"/>
            <a:pathLst>
              <a:path h="2940156" w="2943835">
                <a:moveTo>
                  <a:pt x="0" y="0"/>
                </a:moveTo>
                <a:lnTo>
                  <a:pt x="2943835" y="0"/>
                </a:lnTo>
                <a:lnTo>
                  <a:pt x="2943835" y="2940155"/>
                </a:lnTo>
                <a:lnTo>
                  <a:pt x="0" y="2940155"/>
                </a:lnTo>
                <a:lnTo>
                  <a:pt x="0" y="0"/>
                </a:lnTo>
                <a:close/>
              </a:path>
            </a:pathLst>
          </a:custGeom>
          <a:blipFill>
            <a:blip r:embed="rId6"/>
            <a:stretch>
              <a:fillRect l="0" t="0" r="0" b="0"/>
            </a:stretch>
          </a:blipFill>
        </p:spPr>
      </p:sp>
      <p:sp>
        <p:nvSpPr>
          <p:cNvPr name="TextBox 8" id="8"/>
          <p:cNvSpPr txBox="true"/>
          <p:nvPr/>
        </p:nvSpPr>
        <p:spPr>
          <a:xfrm rot="0">
            <a:off x="3933113" y="3593956"/>
            <a:ext cx="8930879" cy="1461457"/>
          </a:xfrm>
          <a:prstGeom prst="rect">
            <a:avLst/>
          </a:prstGeom>
        </p:spPr>
        <p:txBody>
          <a:bodyPr anchor="t" rtlCol="false" tIns="0" lIns="0" bIns="0" rIns="0">
            <a:spAutoFit/>
          </a:bodyPr>
          <a:lstStyle/>
          <a:p>
            <a:pPr algn="ctr">
              <a:lnSpc>
                <a:spcPts val="10774"/>
              </a:lnSpc>
            </a:pPr>
            <a:r>
              <a:rPr lang="en-US" sz="10667">
                <a:solidFill>
                  <a:srgbClr val="3B2C8B"/>
                </a:solidFill>
                <a:latin typeface="Luckiest Guy"/>
                <a:ea typeface="Luckiest Guy"/>
                <a:cs typeface="Luckiest Guy"/>
                <a:sym typeface="Luckiest Guy"/>
              </a:rPr>
              <a:t>Decision Tree</a:t>
            </a:r>
          </a:p>
        </p:txBody>
      </p:sp>
      <p:sp>
        <p:nvSpPr>
          <p:cNvPr name="TextBox 9" id="9"/>
          <p:cNvSpPr txBox="true"/>
          <p:nvPr/>
        </p:nvSpPr>
        <p:spPr>
          <a:xfrm rot="0">
            <a:off x="7872392" y="4856934"/>
            <a:ext cx="1052321" cy="1766613"/>
          </a:xfrm>
          <a:prstGeom prst="rect">
            <a:avLst/>
          </a:prstGeom>
        </p:spPr>
        <p:txBody>
          <a:bodyPr anchor="t" rtlCol="false" tIns="0" lIns="0" bIns="0" rIns="0">
            <a:spAutoFit/>
          </a:bodyPr>
          <a:lstStyle/>
          <a:p>
            <a:pPr algn="ctr">
              <a:lnSpc>
                <a:spcPts val="13286"/>
              </a:lnSpc>
            </a:pPr>
            <a:r>
              <a:rPr lang="en-US" sz="13154">
                <a:solidFill>
                  <a:srgbClr val="3B2C8B"/>
                </a:solidFill>
                <a:latin typeface="Luckiest Guy"/>
                <a:ea typeface="Luckiest Guy"/>
                <a:cs typeface="Luckiest Guy"/>
                <a:sym typeface="Luckiest Guy"/>
              </a:rPr>
              <a:t>&amp;</a:t>
            </a:r>
          </a:p>
        </p:txBody>
      </p:sp>
      <p:sp>
        <p:nvSpPr>
          <p:cNvPr name="TextBox 10" id="10"/>
          <p:cNvSpPr txBox="true"/>
          <p:nvPr/>
        </p:nvSpPr>
        <p:spPr>
          <a:xfrm rot="0">
            <a:off x="7004710" y="6304827"/>
            <a:ext cx="2787683" cy="1482299"/>
          </a:xfrm>
          <a:prstGeom prst="rect">
            <a:avLst/>
          </a:prstGeom>
        </p:spPr>
        <p:txBody>
          <a:bodyPr anchor="t" rtlCol="false" tIns="0" lIns="0" bIns="0" rIns="0">
            <a:spAutoFit/>
          </a:bodyPr>
          <a:lstStyle/>
          <a:p>
            <a:pPr algn="ctr">
              <a:lnSpc>
                <a:spcPts val="10423"/>
              </a:lnSpc>
            </a:pPr>
            <a:r>
              <a:rPr lang="en-US" sz="10320">
                <a:solidFill>
                  <a:srgbClr val="3B2C8B"/>
                </a:solidFill>
                <a:latin typeface="Luckiest Guy"/>
                <a:ea typeface="Luckiest Guy"/>
                <a:cs typeface="Luckiest Guy"/>
                <a:sym typeface="Luckiest Guy"/>
              </a:rPr>
              <a:t>KNN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10800000">
            <a:off x="-2376650" y="-1456273"/>
            <a:ext cx="20664650" cy="13199545"/>
          </a:xfrm>
          <a:custGeom>
            <a:avLst/>
            <a:gdLst/>
            <a:ahLst/>
            <a:cxnLst/>
            <a:rect r="r" b="b" t="t" l="l"/>
            <a:pathLst>
              <a:path h="13199545" w="20664650">
                <a:moveTo>
                  <a:pt x="20664650" y="13199546"/>
                </a:moveTo>
                <a:lnTo>
                  <a:pt x="0" y="13199546"/>
                </a:lnTo>
                <a:lnTo>
                  <a:pt x="0" y="0"/>
                </a:lnTo>
                <a:lnTo>
                  <a:pt x="20664650" y="0"/>
                </a:lnTo>
                <a:lnTo>
                  <a:pt x="20664650" y="13199546"/>
                </a:lnTo>
                <a:close/>
              </a:path>
            </a:pathLst>
          </a:custGeom>
          <a:blipFill>
            <a:blip r:embed="rId2"/>
            <a:stretch>
              <a:fillRect l="0" t="0" r="0" b="0"/>
            </a:stretch>
          </a:blipFill>
        </p:spPr>
      </p:sp>
      <p:sp>
        <p:nvSpPr>
          <p:cNvPr name="Freeform 3" id="3"/>
          <p:cNvSpPr/>
          <p:nvPr/>
        </p:nvSpPr>
        <p:spPr>
          <a:xfrm flipH="false" flipV="false" rot="0">
            <a:off x="2844233" y="1183881"/>
            <a:ext cx="12599534" cy="8074419"/>
          </a:xfrm>
          <a:custGeom>
            <a:avLst/>
            <a:gdLst/>
            <a:ahLst/>
            <a:cxnLst/>
            <a:rect r="r" b="b" t="t" l="l"/>
            <a:pathLst>
              <a:path h="8074419" w="12599534">
                <a:moveTo>
                  <a:pt x="0" y="0"/>
                </a:moveTo>
                <a:lnTo>
                  <a:pt x="12599534" y="0"/>
                </a:lnTo>
                <a:lnTo>
                  <a:pt x="12599534" y="8074419"/>
                </a:lnTo>
                <a:lnTo>
                  <a:pt x="0" y="8074419"/>
                </a:lnTo>
                <a:lnTo>
                  <a:pt x="0" y="0"/>
                </a:lnTo>
                <a:close/>
              </a:path>
            </a:pathLst>
          </a:custGeom>
          <a:blipFill>
            <a:blip r:embed="rId3"/>
            <a:stretch>
              <a:fillRect l="0" t="-414" r="-356" b="-265"/>
            </a:stretch>
          </a:blipFill>
        </p:spPr>
      </p:sp>
      <p:sp>
        <p:nvSpPr>
          <p:cNvPr name="Freeform 4" id="4"/>
          <p:cNvSpPr/>
          <p:nvPr/>
        </p:nvSpPr>
        <p:spPr>
          <a:xfrm flipH="false" flipV="false" rot="0">
            <a:off x="-590045" y="8086374"/>
            <a:ext cx="3583241" cy="2033489"/>
          </a:xfrm>
          <a:custGeom>
            <a:avLst/>
            <a:gdLst/>
            <a:ahLst/>
            <a:cxnLst/>
            <a:rect r="r" b="b" t="t" l="l"/>
            <a:pathLst>
              <a:path h="2033489" w="3583241">
                <a:moveTo>
                  <a:pt x="0" y="0"/>
                </a:moveTo>
                <a:lnTo>
                  <a:pt x="3583241" y="0"/>
                </a:lnTo>
                <a:lnTo>
                  <a:pt x="3583241" y="2033489"/>
                </a:lnTo>
                <a:lnTo>
                  <a:pt x="0" y="2033489"/>
                </a:lnTo>
                <a:lnTo>
                  <a:pt x="0" y="0"/>
                </a:lnTo>
                <a:close/>
              </a:path>
            </a:pathLst>
          </a:custGeom>
          <a:blipFill>
            <a:blip r:embed="rId4"/>
            <a:stretch>
              <a:fillRect l="0" t="0" r="0" b="0"/>
            </a:stretch>
          </a:blipFill>
        </p:spPr>
      </p:sp>
      <p:sp>
        <p:nvSpPr>
          <p:cNvPr name="Freeform 5" id="5"/>
          <p:cNvSpPr/>
          <p:nvPr/>
        </p:nvSpPr>
        <p:spPr>
          <a:xfrm flipH="false" flipV="false" rot="0">
            <a:off x="15776402" y="-654389"/>
            <a:ext cx="2965795" cy="1683089"/>
          </a:xfrm>
          <a:custGeom>
            <a:avLst/>
            <a:gdLst/>
            <a:ahLst/>
            <a:cxnLst/>
            <a:rect r="r" b="b" t="t" l="l"/>
            <a:pathLst>
              <a:path h="1683089" w="2965795">
                <a:moveTo>
                  <a:pt x="0" y="0"/>
                </a:moveTo>
                <a:lnTo>
                  <a:pt x="2965796" y="0"/>
                </a:lnTo>
                <a:lnTo>
                  <a:pt x="2965796" y="1683089"/>
                </a:lnTo>
                <a:lnTo>
                  <a:pt x="0" y="1683089"/>
                </a:lnTo>
                <a:lnTo>
                  <a:pt x="0" y="0"/>
                </a:lnTo>
                <a:close/>
              </a:path>
            </a:pathLst>
          </a:custGeom>
          <a:blipFill>
            <a:blip r:embed="rId4"/>
            <a:stretch>
              <a:fillRect l="0" t="0" r="0" b="0"/>
            </a:stretch>
          </a:blipFill>
        </p:spPr>
      </p:sp>
      <p:sp>
        <p:nvSpPr>
          <p:cNvPr name="TextBox 6" id="6"/>
          <p:cNvSpPr txBox="true"/>
          <p:nvPr/>
        </p:nvSpPr>
        <p:spPr>
          <a:xfrm rot="0">
            <a:off x="4563591" y="2719283"/>
            <a:ext cx="9160818" cy="560007"/>
          </a:xfrm>
          <a:prstGeom prst="rect">
            <a:avLst/>
          </a:prstGeom>
        </p:spPr>
        <p:txBody>
          <a:bodyPr anchor="t" rtlCol="false" tIns="0" lIns="0" bIns="0" rIns="0">
            <a:spAutoFit/>
          </a:bodyPr>
          <a:lstStyle/>
          <a:p>
            <a:pPr algn="ctr">
              <a:lnSpc>
                <a:spcPts val="4165"/>
              </a:lnSpc>
            </a:pPr>
            <a:r>
              <a:rPr lang="en-US" sz="4124">
                <a:solidFill>
                  <a:srgbClr val="3B2C8B"/>
                </a:solidFill>
                <a:latin typeface="Luckiest Guy"/>
                <a:ea typeface="Luckiest Guy"/>
                <a:cs typeface="Luckiest Guy"/>
                <a:sym typeface="Luckiest Guy"/>
              </a:rPr>
              <a:t>FUNGSI TEST SIZE PADA DECISION TREE</a:t>
            </a:r>
          </a:p>
        </p:txBody>
      </p:sp>
      <p:sp>
        <p:nvSpPr>
          <p:cNvPr name="TextBox 7" id="7"/>
          <p:cNvSpPr txBox="true"/>
          <p:nvPr/>
        </p:nvSpPr>
        <p:spPr>
          <a:xfrm rot="0">
            <a:off x="4228221" y="3528321"/>
            <a:ext cx="9496188" cy="1917078"/>
          </a:xfrm>
          <a:prstGeom prst="rect">
            <a:avLst/>
          </a:prstGeom>
        </p:spPr>
        <p:txBody>
          <a:bodyPr anchor="t" rtlCol="false" tIns="0" lIns="0" bIns="0" rIns="0">
            <a:spAutoFit/>
          </a:bodyPr>
          <a:lstStyle/>
          <a:p>
            <a:pPr algn="ctr">
              <a:lnSpc>
                <a:spcPts val="3808"/>
              </a:lnSpc>
            </a:pPr>
            <a:r>
              <a:rPr lang="en-US" sz="2720" b="true">
                <a:solidFill>
                  <a:srgbClr val="3B2C8B"/>
                </a:solidFill>
                <a:latin typeface="Saira Bold"/>
                <a:ea typeface="Saira Bold"/>
                <a:cs typeface="Saira Bold"/>
                <a:sym typeface="Saira Bold"/>
              </a:rPr>
              <a:t>Test size digunakan untuk menentukan berapa persen data yang dipakai sebagai data uji (testing).</a:t>
            </a:r>
          </a:p>
          <a:p>
            <a:pPr algn="ctr">
              <a:lnSpc>
                <a:spcPts val="3808"/>
              </a:lnSpc>
            </a:pPr>
            <a:r>
              <a:rPr lang="en-US" sz="2720" b="true">
                <a:solidFill>
                  <a:srgbClr val="3B2C8B"/>
                </a:solidFill>
                <a:latin typeface="Saira Bold"/>
                <a:ea typeface="Saira Bold"/>
                <a:cs typeface="Saira Bold"/>
                <a:sym typeface="Saira Bold"/>
              </a:rPr>
              <a:t>Fungsinya:</a:t>
            </a:r>
          </a:p>
          <a:p>
            <a:pPr algn="ctr">
              <a:lnSpc>
                <a:spcPts val="3808"/>
              </a:lnSpc>
            </a:pPr>
          </a:p>
        </p:txBody>
      </p:sp>
      <p:sp>
        <p:nvSpPr>
          <p:cNvPr name="Freeform 8" id="8"/>
          <p:cNvSpPr/>
          <p:nvPr/>
        </p:nvSpPr>
        <p:spPr>
          <a:xfrm flipH="false" flipV="false" rot="-1026532">
            <a:off x="15195254" y="4873206"/>
            <a:ext cx="3764119" cy="3759414"/>
          </a:xfrm>
          <a:custGeom>
            <a:avLst/>
            <a:gdLst/>
            <a:ahLst/>
            <a:cxnLst/>
            <a:rect r="r" b="b" t="t" l="l"/>
            <a:pathLst>
              <a:path h="3759414" w="3764119">
                <a:moveTo>
                  <a:pt x="0" y="0"/>
                </a:moveTo>
                <a:lnTo>
                  <a:pt x="3764120" y="0"/>
                </a:lnTo>
                <a:lnTo>
                  <a:pt x="3764120" y="3759415"/>
                </a:lnTo>
                <a:lnTo>
                  <a:pt x="0" y="3759415"/>
                </a:lnTo>
                <a:lnTo>
                  <a:pt x="0" y="0"/>
                </a:lnTo>
                <a:close/>
              </a:path>
            </a:pathLst>
          </a:custGeom>
          <a:blipFill>
            <a:blip r:embed="rId5"/>
            <a:stretch>
              <a:fillRect l="0" t="0" r="0" b="0"/>
            </a:stretch>
          </a:blipFill>
        </p:spPr>
      </p:sp>
      <p:sp>
        <p:nvSpPr>
          <p:cNvPr name="TextBox 9" id="9"/>
          <p:cNvSpPr txBox="true"/>
          <p:nvPr/>
        </p:nvSpPr>
        <p:spPr>
          <a:xfrm rot="0">
            <a:off x="4395906" y="5702573"/>
            <a:ext cx="9496188" cy="2040767"/>
          </a:xfrm>
          <a:prstGeom prst="rect">
            <a:avLst/>
          </a:prstGeom>
        </p:spPr>
        <p:txBody>
          <a:bodyPr anchor="t" rtlCol="false" tIns="0" lIns="0" bIns="0" rIns="0">
            <a:spAutoFit/>
          </a:bodyPr>
          <a:lstStyle/>
          <a:p>
            <a:pPr algn="l" marL="627155" indent="-313577" lvl="1">
              <a:lnSpc>
                <a:spcPts val="4066"/>
              </a:lnSpc>
              <a:buFont typeface="Arial"/>
              <a:buChar char="•"/>
            </a:pPr>
            <a:r>
              <a:rPr lang="en-US" sz="2904">
                <a:solidFill>
                  <a:srgbClr val="3B2C8B"/>
                </a:solidFill>
                <a:latin typeface="Saira"/>
                <a:ea typeface="Saira"/>
                <a:cs typeface="Saira"/>
                <a:sym typeface="Saira"/>
              </a:rPr>
              <a:t>Mengukur kemampuan model pada data baru</a:t>
            </a:r>
          </a:p>
          <a:p>
            <a:pPr algn="l" marL="627155" indent="-313577" lvl="1">
              <a:lnSpc>
                <a:spcPts val="4066"/>
              </a:lnSpc>
              <a:buFont typeface="Arial"/>
              <a:buChar char="•"/>
            </a:pPr>
            <a:r>
              <a:rPr lang="en-US" sz="2904">
                <a:solidFill>
                  <a:srgbClr val="3B2C8B"/>
                </a:solidFill>
                <a:latin typeface="Saira"/>
                <a:ea typeface="Saira"/>
                <a:cs typeface="Saira"/>
                <a:sym typeface="Saira"/>
              </a:rPr>
              <a:t>Mengontrol keseimbangan antara data training dan testing</a:t>
            </a:r>
          </a:p>
          <a:p>
            <a:pPr algn="l" marL="627155" indent="-313577" lvl="1">
              <a:lnSpc>
                <a:spcPts val="4066"/>
              </a:lnSpc>
              <a:buFont typeface="Arial"/>
              <a:buChar char="•"/>
            </a:pPr>
            <a:r>
              <a:rPr lang="en-US" sz="2904">
                <a:solidFill>
                  <a:srgbClr val="3B2C8B"/>
                </a:solidFill>
                <a:latin typeface="Saira"/>
                <a:ea typeface="Saira"/>
                <a:cs typeface="Saira"/>
                <a:sym typeface="Saira"/>
              </a:rPr>
              <a:t>Menjaga validitas hasil evaluasi 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1815663"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248361" y="6782963"/>
            <a:ext cx="3010939" cy="1708708"/>
          </a:xfrm>
          <a:custGeom>
            <a:avLst/>
            <a:gdLst/>
            <a:ahLst/>
            <a:cxnLst/>
            <a:rect r="r" b="b" t="t" l="l"/>
            <a:pathLst>
              <a:path h="1708708" w="3010939">
                <a:moveTo>
                  <a:pt x="0" y="0"/>
                </a:moveTo>
                <a:lnTo>
                  <a:pt x="3010939" y="0"/>
                </a:lnTo>
                <a:lnTo>
                  <a:pt x="3010939" y="1708707"/>
                </a:lnTo>
                <a:lnTo>
                  <a:pt x="0" y="1708707"/>
                </a:lnTo>
                <a:lnTo>
                  <a:pt x="0" y="0"/>
                </a:lnTo>
                <a:close/>
              </a:path>
            </a:pathLst>
          </a:custGeom>
          <a:blipFill>
            <a:blip r:embed="rId4"/>
            <a:stretch>
              <a:fillRect l="0" t="0" r="0" b="0"/>
            </a:stretch>
          </a:blipFill>
        </p:spPr>
      </p:sp>
      <p:sp>
        <p:nvSpPr>
          <p:cNvPr name="Freeform 5" id="5"/>
          <p:cNvSpPr/>
          <p:nvPr/>
        </p:nvSpPr>
        <p:spPr>
          <a:xfrm flipH="false" flipV="false" rot="0">
            <a:off x="1082656" y="699084"/>
            <a:ext cx="2999629" cy="1702289"/>
          </a:xfrm>
          <a:custGeom>
            <a:avLst/>
            <a:gdLst/>
            <a:ahLst/>
            <a:cxnLst/>
            <a:rect r="r" b="b" t="t" l="l"/>
            <a:pathLst>
              <a:path h="1702289" w="2999629">
                <a:moveTo>
                  <a:pt x="0" y="0"/>
                </a:moveTo>
                <a:lnTo>
                  <a:pt x="2999629" y="0"/>
                </a:lnTo>
                <a:lnTo>
                  <a:pt x="2999629" y="1702290"/>
                </a:lnTo>
                <a:lnTo>
                  <a:pt x="0" y="1702290"/>
                </a:lnTo>
                <a:lnTo>
                  <a:pt x="0" y="0"/>
                </a:lnTo>
                <a:close/>
              </a:path>
            </a:pathLst>
          </a:custGeom>
          <a:blipFill>
            <a:blip r:embed="rId4"/>
            <a:stretch>
              <a:fillRect l="0" t="0" r="0" b="0"/>
            </a:stretch>
          </a:blipFill>
        </p:spPr>
      </p:sp>
      <p:sp>
        <p:nvSpPr>
          <p:cNvPr name="Freeform 6" id="6"/>
          <p:cNvSpPr/>
          <p:nvPr/>
        </p:nvSpPr>
        <p:spPr>
          <a:xfrm flipH="false" flipV="false" rot="0">
            <a:off x="3853316" y="4300833"/>
            <a:ext cx="10395046" cy="2711181"/>
          </a:xfrm>
          <a:custGeom>
            <a:avLst/>
            <a:gdLst/>
            <a:ahLst/>
            <a:cxnLst/>
            <a:rect r="r" b="b" t="t" l="l"/>
            <a:pathLst>
              <a:path h="2711181" w="10395046">
                <a:moveTo>
                  <a:pt x="0" y="0"/>
                </a:moveTo>
                <a:lnTo>
                  <a:pt x="10395045" y="0"/>
                </a:lnTo>
                <a:lnTo>
                  <a:pt x="10395045" y="2711181"/>
                </a:lnTo>
                <a:lnTo>
                  <a:pt x="0" y="2711181"/>
                </a:lnTo>
                <a:lnTo>
                  <a:pt x="0" y="0"/>
                </a:lnTo>
                <a:close/>
              </a:path>
            </a:pathLst>
          </a:custGeom>
          <a:blipFill>
            <a:blip r:embed="rId5"/>
            <a:stretch>
              <a:fillRect l="0" t="0" r="-19914" b="0"/>
            </a:stretch>
          </a:blipFill>
        </p:spPr>
      </p:sp>
      <p:sp>
        <p:nvSpPr>
          <p:cNvPr name="TextBox 7" id="7"/>
          <p:cNvSpPr txBox="true"/>
          <p:nvPr/>
        </p:nvSpPr>
        <p:spPr>
          <a:xfrm rot="0">
            <a:off x="4177525" y="2544249"/>
            <a:ext cx="9932950" cy="1362053"/>
          </a:xfrm>
          <a:prstGeom prst="rect">
            <a:avLst/>
          </a:prstGeom>
        </p:spPr>
        <p:txBody>
          <a:bodyPr anchor="t" rtlCol="false" tIns="0" lIns="0" bIns="0" rIns="0">
            <a:spAutoFit/>
          </a:bodyPr>
          <a:lstStyle/>
          <a:p>
            <a:pPr algn="ctr">
              <a:lnSpc>
                <a:spcPts val="5227"/>
              </a:lnSpc>
            </a:pPr>
            <a:r>
              <a:rPr lang="en-US" sz="5175">
                <a:solidFill>
                  <a:srgbClr val="3B2C8B"/>
                </a:solidFill>
                <a:latin typeface="Luckiest Guy"/>
                <a:ea typeface="Luckiest Guy"/>
                <a:cs typeface="Luckiest Guy"/>
                <a:sym typeface="Luckiest Guy"/>
              </a:rPr>
              <a:t> ANALISIS  TEST SIZE PADA DECISION TREE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1815663"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248361" y="4289146"/>
            <a:ext cx="3010939" cy="1708708"/>
          </a:xfrm>
          <a:custGeom>
            <a:avLst/>
            <a:gdLst/>
            <a:ahLst/>
            <a:cxnLst/>
            <a:rect r="r" b="b" t="t" l="l"/>
            <a:pathLst>
              <a:path h="1708708" w="3010939">
                <a:moveTo>
                  <a:pt x="0" y="0"/>
                </a:moveTo>
                <a:lnTo>
                  <a:pt x="3010939" y="0"/>
                </a:lnTo>
                <a:lnTo>
                  <a:pt x="3010939" y="1708708"/>
                </a:lnTo>
                <a:lnTo>
                  <a:pt x="0" y="1708708"/>
                </a:lnTo>
                <a:lnTo>
                  <a:pt x="0" y="0"/>
                </a:lnTo>
                <a:close/>
              </a:path>
            </a:pathLst>
          </a:custGeom>
          <a:blipFill>
            <a:blip r:embed="rId4"/>
            <a:stretch>
              <a:fillRect l="0" t="0" r="0" b="0"/>
            </a:stretch>
          </a:blipFill>
        </p:spPr>
      </p:sp>
      <p:sp>
        <p:nvSpPr>
          <p:cNvPr name="Freeform 5" id="5"/>
          <p:cNvSpPr/>
          <p:nvPr/>
        </p:nvSpPr>
        <p:spPr>
          <a:xfrm flipH="false" flipV="false" rot="0">
            <a:off x="1082656" y="699084"/>
            <a:ext cx="2999629" cy="1702289"/>
          </a:xfrm>
          <a:custGeom>
            <a:avLst/>
            <a:gdLst/>
            <a:ahLst/>
            <a:cxnLst/>
            <a:rect r="r" b="b" t="t" l="l"/>
            <a:pathLst>
              <a:path h="1702289" w="2999629">
                <a:moveTo>
                  <a:pt x="0" y="0"/>
                </a:moveTo>
                <a:lnTo>
                  <a:pt x="2999629" y="0"/>
                </a:lnTo>
                <a:lnTo>
                  <a:pt x="2999629" y="1702290"/>
                </a:lnTo>
                <a:lnTo>
                  <a:pt x="0" y="1702290"/>
                </a:lnTo>
                <a:lnTo>
                  <a:pt x="0" y="0"/>
                </a:lnTo>
                <a:close/>
              </a:path>
            </a:pathLst>
          </a:custGeom>
          <a:blipFill>
            <a:blip r:embed="rId4"/>
            <a:stretch>
              <a:fillRect l="0" t="0" r="0" b="0"/>
            </a:stretch>
          </a:blipFill>
        </p:spPr>
      </p:sp>
      <p:sp>
        <p:nvSpPr>
          <p:cNvPr name="TextBox 6" id="6"/>
          <p:cNvSpPr txBox="true"/>
          <p:nvPr/>
        </p:nvSpPr>
        <p:spPr>
          <a:xfrm rot="0">
            <a:off x="4196585" y="2110231"/>
            <a:ext cx="9932950" cy="1362053"/>
          </a:xfrm>
          <a:prstGeom prst="rect">
            <a:avLst/>
          </a:prstGeom>
        </p:spPr>
        <p:txBody>
          <a:bodyPr anchor="t" rtlCol="false" tIns="0" lIns="0" bIns="0" rIns="0">
            <a:spAutoFit/>
          </a:bodyPr>
          <a:lstStyle/>
          <a:p>
            <a:pPr algn="ctr">
              <a:lnSpc>
                <a:spcPts val="5227"/>
              </a:lnSpc>
            </a:pPr>
            <a:r>
              <a:rPr lang="en-US" sz="5175">
                <a:solidFill>
                  <a:srgbClr val="3B2C8B"/>
                </a:solidFill>
                <a:latin typeface="Luckiest Guy"/>
                <a:ea typeface="Luckiest Guy"/>
                <a:cs typeface="Luckiest Guy"/>
                <a:sym typeface="Luckiest Guy"/>
              </a:rPr>
              <a:t>HASIL ANALISIS  MENGGUNAKAN TEST SIZE 0,2</a:t>
            </a:r>
          </a:p>
        </p:txBody>
      </p:sp>
      <p:sp>
        <p:nvSpPr>
          <p:cNvPr name="TextBox 7" id="7"/>
          <p:cNvSpPr txBox="true"/>
          <p:nvPr/>
        </p:nvSpPr>
        <p:spPr>
          <a:xfrm rot="0">
            <a:off x="4338269" y="3518394"/>
            <a:ext cx="9763943" cy="1916538"/>
          </a:xfrm>
          <a:prstGeom prst="rect">
            <a:avLst/>
          </a:prstGeom>
        </p:spPr>
        <p:txBody>
          <a:bodyPr anchor="t" rtlCol="false" tIns="0" lIns="0" bIns="0" rIns="0">
            <a:spAutoFit/>
          </a:bodyPr>
          <a:lstStyle/>
          <a:p>
            <a:pPr algn="l" marL="591492" indent="-295746" lvl="1">
              <a:lnSpc>
                <a:spcPts val="3835"/>
              </a:lnSpc>
              <a:buFont typeface="Arial"/>
              <a:buChar char="•"/>
            </a:pPr>
            <a:r>
              <a:rPr lang="en-US" sz="2739">
                <a:solidFill>
                  <a:srgbClr val="3B2C8B"/>
                </a:solidFill>
                <a:latin typeface="Saira"/>
                <a:ea typeface="Saira"/>
                <a:cs typeface="Saira"/>
                <a:sym typeface="Saira"/>
              </a:rPr>
              <a:t>Dataset kecil ---&gt;perlu lebih banyak data untuk training</a:t>
            </a:r>
          </a:p>
          <a:p>
            <a:pPr algn="l" marL="591492" indent="-295746" lvl="1">
              <a:lnSpc>
                <a:spcPts val="3835"/>
              </a:lnSpc>
              <a:buFont typeface="Arial"/>
              <a:buChar char="•"/>
            </a:pPr>
            <a:r>
              <a:rPr lang="en-US" sz="2739">
                <a:solidFill>
                  <a:srgbClr val="3B2C8B"/>
                </a:solidFill>
                <a:latin typeface="Saira"/>
                <a:ea typeface="Saira"/>
                <a:cs typeface="Saira"/>
                <a:sym typeface="Saira"/>
              </a:rPr>
              <a:t>Mengurangi risiko hasil tidak stabil (variance tinggi)</a:t>
            </a:r>
          </a:p>
          <a:p>
            <a:pPr algn="l" marL="591492" indent="-295746" lvl="1">
              <a:lnSpc>
                <a:spcPts val="3835"/>
              </a:lnSpc>
              <a:buFont typeface="Arial"/>
              <a:buChar char="•"/>
            </a:pPr>
            <a:r>
              <a:rPr lang="en-US" sz="2739">
                <a:solidFill>
                  <a:srgbClr val="3B2C8B"/>
                </a:solidFill>
                <a:latin typeface="Saira"/>
                <a:ea typeface="Saira"/>
                <a:cs typeface="Saira"/>
                <a:sym typeface="Saira"/>
              </a:rPr>
              <a:t>Didukung oleh penelitian ---&gt; 20% terbukti optimal untuk small dataset</a:t>
            </a:r>
          </a:p>
        </p:txBody>
      </p:sp>
      <p:sp>
        <p:nvSpPr>
          <p:cNvPr name="TextBox 8" id="8"/>
          <p:cNvSpPr txBox="true"/>
          <p:nvPr/>
        </p:nvSpPr>
        <p:spPr>
          <a:xfrm rot="0">
            <a:off x="4604872" y="5490567"/>
            <a:ext cx="9230738" cy="3301554"/>
          </a:xfrm>
          <a:prstGeom prst="rect">
            <a:avLst/>
          </a:prstGeom>
        </p:spPr>
        <p:txBody>
          <a:bodyPr anchor="t" rtlCol="false" tIns="0" lIns="0" bIns="0" rIns="0">
            <a:spAutoFit/>
          </a:bodyPr>
          <a:lstStyle/>
          <a:p>
            <a:pPr algn="ctr">
              <a:lnSpc>
                <a:spcPts val="2909"/>
              </a:lnSpc>
            </a:pPr>
            <a:r>
              <a:rPr lang="en-US" sz="2078" b="true">
                <a:solidFill>
                  <a:srgbClr val="3B2C8B"/>
                </a:solidFill>
                <a:latin typeface="Saira Bold"/>
                <a:ea typeface="Saira Bold"/>
                <a:cs typeface="Saira Bold"/>
                <a:sym typeface="Saira Bold"/>
              </a:rPr>
              <a:t>Referensi Jurnal Pendukung</a:t>
            </a:r>
            <a:r>
              <a:rPr lang="en-US" sz="2078" b="true">
                <a:solidFill>
                  <a:srgbClr val="3B2C8B"/>
                </a:solidFill>
                <a:latin typeface="Saira Bold"/>
                <a:ea typeface="Saira Bold"/>
                <a:cs typeface="Saira Bold"/>
                <a:sym typeface="Saira Bold"/>
              </a:rPr>
              <a:t></a:t>
            </a:r>
          </a:p>
          <a:p>
            <a:pPr algn="ctr">
              <a:lnSpc>
                <a:spcPts val="2909"/>
              </a:lnSpc>
            </a:pPr>
          </a:p>
          <a:p>
            <a:pPr algn="ctr">
              <a:lnSpc>
                <a:spcPts val="2909"/>
              </a:lnSpc>
            </a:pPr>
            <a:r>
              <a:rPr lang="en-US" sz="2078" b="true">
                <a:solidFill>
                  <a:srgbClr val="3B2C8B"/>
                </a:solidFill>
                <a:latin typeface="Saira Bold"/>
                <a:ea typeface="Saira Bold"/>
                <a:cs typeface="Saira Bold"/>
                <a:sym typeface="Saira Bold"/>
              </a:rPr>
              <a:t>Kohavi (1995) — “A Study of Cross-Validation and Bootstrap for Accuracy Estimation and Model Selection”Kohavi menyimpulkan bahwa pada dataset kecil, pembagian data yang terlalu besar untuk test membuat model tidak belajar optimal. Proporsi 80% train – 20% test merupakan konfigurasi yang paling sering menghasilkan estimasi stabil.</a:t>
            </a:r>
          </a:p>
          <a:p>
            <a:pPr algn="ctr">
              <a:lnSpc>
                <a:spcPts val="290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10800000">
            <a:off x="-2376650" y="-1456273"/>
            <a:ext cx="20664650" cy="13199545"/>
          </a:xfrm>
          <a:custGeom>
            <a:avLst/>
            <a:gdLst/>
            <a:ahLst/>
            <a:cxnLst/>
            <a:rect r="r" b="b" t="t" l="l"/>
            <a:pathLst>
              <a:path h="13199545" w="20664650">
                <a:moveTo>
                  <a:pt x="20664650" y="13199546"/>
                </a:moveTo>
                <a:lnTo>
                  <a:pt x="0" y="13199546"/>
                </a:lnTo>
                <a:lnTo>
                  <a:pt x="0" y="0"/>
                </a:lnTo>
                <a:lnTo>
                  <a:pt x="20664650" y="0"/>
                </a:lnTo>
                <a:lnTo>
                  <a:pt x="20664650" y="13199546"/>
                </a:lnTo>
                <a:close/>
              </a:path>
            </a:pathLst>
          </a:custGeom>
          <a:blipFill>
            <a:blip r:embed="rId2"/>
            <a:stretch>
              <a:fillRect l="0" t="0" r="0" b="0"/>
            </a:stretch>
          </a:blipFill>
        </p:spPr>
      </p:sp>
      <p:sp>
        <p:nvSpPr>
          <p:cNvPr name="Freeform 3" id="3"/>
          <p:cNvSpPr/>
          <p:nvPr/>
        </p:nvSpPr>
        <p:spPr>
          <a:xfrm flipH="false" flipV="false" rot="0">
            <a:off x="2844233" y="1183881"/>
            <a:ext cx="12599534" cy="8074419"/>
          </a:xfrm>
          <a:custGeom>
            <a:avLst/>
            <a:gdLst/>
            <a:ahLst/>
            <a:cxnLst/>
            <a:rect r="r" b="b" t="t" l="l"/>
            <a:pathLst>
              <a:path h="8074419" w="12599534">
                <a:moveTo>
                  <a:pt x="0" y="0"/>
                </a:moveTo>
                <a:lnTo>
                  <a:pt x="12599534" y="0"/>
                </a:lnTo>
                <a:lnTo>
                  <a:pt x="12599534" y="8074419"/>
                </a:lnTo>
                <a:lnTo>
                  <a:pt x="0" y="8074419"/>
                </a:lnTo>
                <a:lnTo>
                  <a:pt x="0" y="0"/>
                </a:lnTo>
                <a:close/>
              </a:path>
            </a:pathLst>
          </a:custGeom>
          <a:blipFill>
            <a:blip r:embed="rId3"/>
            <a:stretch>
              <a:fillRect l="0" t="-414" r="-356" b="-265"/>
            </a:stretch>
          </a:blipFill>
        </p:spPr>
      </p:sp>
      <p:sp>
        <p:nvSpPr>
          <p:cNvPr name="Freeform 4" id="4"/>
          <p:cNvSpPr/>
          <p:nvPr/>
        </p:nvSpPr>
        <p:spPr>
          <a:xfrm flipH="false" flipV="false" rot="0">
            <a:off x="-590045" y="8086374"/>
            <a:ext cx="3583241" cy="2033489"/>
          </a:xfrm>
          <a:custGeom>
            <a:avLst/>
            <a:gdLst/>
            <a:ahLst/>
            <a:cxnLst/>
            <a:rect r="r" b="b" t="t" l="l"/>
            <a:pathLst>
              <a:path h="2033489" w="3583241">
                <a:moveTo>
                  <a:pt x="0" y="0"/>
                </a:moveTo>
                <a:lnTo>
                  <a:pt x="3583241" y="0"/>
                </a:lnTo>
                <a:lnTo>
                  <a:pt x="3583241" y="2033489"/>
                </a:lnTo>
                <a:lnTo>
                  <a:pt x="0" y="2033489"/>
                </a:lnTo>
                <a:lnTo>
                  <a:pt x="0" y="0"/>
                </a:lnTo>
                <a:close/>
              </a:path>
            </a:pathLst>
          </a:custGeom>
          <a:blipFill>
            <a:blip r:embed="rId4"/>
            <a:stretch>
              <a:fillRect l="0" t="0" r="0" b="0"/>
            </a:stretch>
          </a:blipFill>
        </p:spPr>
      </p:sp>
      <p:sp>
        <p:nvSpPr>
          <p:cNvPr name="Freeform 5" id="5"/>
          <p:cNvSpPr/>
          <p:nvPr/>
        </p:nvSpPr>
        <p:spPr>
          <a:xfrm flipH="false" flipV="false" rot="0">
            <a:off x="15776402" y="-654389"/>
            <a:ext cx="2965795" cy="1683089"/>
          </a:xfrm>
          <a:custGeom>
            <a:avLst/>
            <a:gdLst/>
            <a:ahLst/>
            <a:cxnLst/>
            <a:rect r="r" b="b" t="t" l="l"/>
            <a:pathLst>
              <a:path h="1683089" w="2965795">
                <a:moveTo>
                  <a:pt x="0" y="0"/>
                </a:moveTo>
                <a:lnTo>
                  <a:pt x="2965796" y="0"/>
                </a:lnTo>
                <a:lnTo>
                  <a:pt x="2965796" y="1683089"/>
                </a:lnTo>
                <a:lnTo>
                  <a:pt x="0" y="1683089"/>
                </a:lnTo>
                <a:lnTo>
                  <a:pt x="0" y="0"/>
                </a:lnTo>
                <a:close/>
              </a:path>
            </a:pathLst>
          </a:custGeom>
          <a:blipFill>
            <a:blip r:embed="rId4"/>
            <a:stretch>
              <a:fillRect l="0" t="0" r="0" b="0"/>
            </a:stretch>
          </a:blipFill>
        </p:spPr>
      </p:sp>
      <p:sp>
        <p:nvSpPr>
          <p:cNvPr name="TextBox 6" id="6"/>
          <p:cNvSpPr txBox="true"/>
          <p:nvPr/>
        </p:nvSpPr>
        <p:spPr>
          <a:xfrm rot="0">
            <a:off x="3935518" y="2302860"/>
            <a:ext cx="10416964" cy="560007"/>
          </a:xfrm>
          <a:prstGeom prst="rect">
            <a:avLst/>
          </a:prstGeom>
        </p:spPr>
        <p:txBody>
          <a:bodyPr anchor="t" rtlCol="false" tIns="0" lIns="0" bIns="0" rIns="0">
            <a:spAutoFit/>
          </a:bodyPr>
          <a:lstStyle/>
          <a:p>
            <a:pPr algn="ctr">
              <a:lnSpc>
                <a:spcPts val="4165"/>
              </a:lnSpc>
            </a:pPr>
            <a:r>
              <a:rPr lang="en-US" sz="4124">
                <a:solidFill>
                  <a:srgbClr val="3B2C8B"/>
                </a:solidFill>
                <a:latin typeface="Luckiest Guy"/>
                <a:ea typeface="Luckiest Guy"/>
                <a:cs typeface="Luckiest Guy"/>
                <a:sym typeface="Luckiest Guy"/>
              </a:rPr>
              <a:t>FUNGSI MAX_DEPTH PADA DECISION TREE</a:t>
            </a:r>
          </a:p>
        </p:txBody>
      </p:sp>
      <p:sp>
        <p:nvSpPr>
          <p:cNvPr name="TextBox 7" id="7"/>
          <p:cNvSpPr txBox="true"/>
          <p:nvPr/>
        </p:nvSpPr>
        <p:spPr>
          <a:xfrm rot="0">
            <a:off x="4938362" y="3462118"/>
            <a:ext cx="9414120" cy="1634828"/>
          </a:xfrm>
          <a:prstGeom prst="rect">
            <a:avLst/>
          </a:prstGeom>
        </p:spPr>
        <p:txBody>
          <a:bodyPr anchor="t" rtlCol="false" tIns="0" lIns="0" bIns="0" rIns="0">
            <a:spAutoFit/>
          </a:bodyPr>
          <a:lstStyle/>
          <a:p>
            <a:pPr algn="ctr">
              <a:lnSpc>
                <a:spcPts val="4391"/>
              </a:lnSpc>
            </a:pPr>
            <a:r>
              <a:rPr lang="en-US" sz="3136" b="true">
                <a:solidFill>
                  <a:srgbClr val="3B2C8B"/>
                </a:solidFill>
                <a:latin typeface="Saira Bold"/>
                <a:ea typeface="Saira Bold"/>
                <a:cs typeface="Saira Bold"/>
                <a:sym typeface="Saira Bold"/>
              </a:rPr>
              <a:t>max_depth menentukan kedalaman maksimum pohon keputusan.</a:t>
            </a:r>
          </a:p>
          <a:p>
            <a:pPr algn="ctr">
              <a:lnSpc>
                <a:spcPts val="4391"/>
              </a:lnSpc>
            </a:pPr>
            <a:r>
              <a:rPr lang="en-US" b="true" sz="3136">
                <a:solidFill>
                  <a:srgbClr val="3B2C8B"/>
                </a:solidFill>
                <a:latin typeface="Saira Bold"/>
                <a:ea typeface="Saira Bold"/>
                <a:cs typeface="Saira Bold"/>
                <a:sym typeface="Saira Bold"/>
              </a:rPr>
              <a:t>Fungsinya :</a:t>
            </a:r>
          </a:p>
        </p:txBody>
      </p:sp>
      <p:sp>
        <p:nvSpPr>
          <p:cNvPr name="Freeform 8" id="8"/>
          <p:cNvSpPr/>
          <p:nvPr/>
        </p:nvSpPr>
        <p:spPr>
          <a:xfrm flipH="false" flipV="false" rot="-1026532">
            <a:off x="15195254" y="4873206"/>
            <a:ext cx="3764119" cy="3759414"/>
          </a:xfrm>
          <a:custGeom>
            <a:avLst/>
            <a:gdLst/>
            <a:ahLst/>
            <a:cxnLst/>
            <a:rect r="r" b="b" t="t" l="l"/>
            <a:pathLst>
              <a:path h="3759414" w="3764119">
                <a:moveTo>
                  <a:pt x="0" y="0"/>
                </a:moveTo>
                <a:lnTo>
                  <a:pt x="3764120" y="0"/>
                </a:lnTo>
                <a:lnTo>
                  <a:pt x="3764120" y="3759415"/>
                </a:lnTo>
                <a:lnTo>
                  <a:pt x="0" y="3759415"/>
                </a:lnTo>
                <a:lnTo>
                  <a:pt x="0" y="0"/>
                </a:lnTo>
                <a:close/>
              </a:path>
            </a:pathLst>
          </a:custGeom>
          <a:blipFill>
            <a:blip r:embed="rId5"/>
            <a:stretch>
              <a:fillRect l="0" t="0" r="0" b="0"/>
            </a:stretch>
          </a:blipFill>
        </p:spPr>
      </p:sp>
      <p:sp>
        <p:nvSpPr>
          <p:cNvPr name="TextBox 9" id="9"/>
          <p:cNvSpPr txBox="true"/>
          <p:nvPr/>
        </p:nvSpPr>
        <p:spPr>
          <a:xfrm rot="0">
            <a:off x="4395906" y="5697022"/>
            <a:ext cx="9496188" cy="1526417"/>
          </a:xfrm>
          <a:prstGeom prst="rect">
            <a:avLst/>
          </a:prstGeom>
        </p:spPr>
        <p:txBody>
          <a:bodyPr anchor="t" rtlCol="false" tIns="0" lIns="0" bIns="0" rIns="0">
            <a:spAutoFit/>
          </a:bodyPr>
          <a:lstStyle/>
          <a:p>
            <a:pPr algn="l" marL="627155" indent="-313577" lvl="1">
              <a:lnSpc>
                <a:spcPts val="4066"/>
              </a:lnSpc>
              <a:buFont typeface="Arial"/>
              <a:buChar char="•"/>
            </a:pPr>
            <a:r>
              <a:rPr lang="en-US" sz="2904">
                <a:solidFill>
                  <a:srgbClr val="3B2C8B"/>
                </a:solidFill>
                <a:latin typeface="Saira"/>
                <a:ea typeface="Saira"/>
                <a:cs typeface="Saira"/>
                <a:sym typeface="Saira"/>
              </a:rPr>
              <a:t>Mencegah pohon tumbuh terlalu dalam (overfitting)</a:t>
            </a:r>
          </a:p>
          <a:p>
            <a:pPr algn="l" marL="627155" indent="-313577" lvl="1">
              <a:lnSpc>
                <a:spcPts val="4066"/>
              </a:lnSpc>
              <a:buFont typeface="Arial"/>
              <a:buChar char="•"/>
            </a:pPr>
            <a:r>
              <a:rPr lang="en-US" sz="2904">
                <a:solidFill>
                  <a:srgbClr val="3B2C8B"/>
                </a:solidFill>
                <a:latin typeface="Saira"/>
                <a:ea typeface="Saira"/>
                <a:cs typeface="Saira"/>
                <a:sym typeface="Saira"/>
              </a:rPr>
              <a:t>Mengontrol kompleksitas model</a:t>
            </a:r>
          </a:p>
          <a:p>
            <a:pPr algn="l" marL="627155" indent="-313577" lvl="1">
              <a:lnSpc>
                <a:spcPts val="4066"/>
              </a:lnSpc>
              <a:buFont typeface="Arial"/>
              <a:buChar char="•"/>
            </a:pPr>
            <a:r>
              <a:rPr lang="en-US" sz="2904">
                <a:solidFill>
                  <a:srgbClr val="3B2C8B"/>
                </a:solidFill>
                <a:latin typeface="Saira"/>
                <a:ea typeface="Saira"/>
                <a:cs typeface="Saira"/>
                <a:sym typeface="Saira"/>
              </a:rPr>
              <a:t>Membuat model lebih interpretatif</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4840751"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305840" y="7054803"/>
            <a:ext cx="4476734" cy="2540547"/>
          </a:xfrm>
          <a:custGeom>
            <a:avLst/>
            <a:gdLst/>
            <a:ahLst/>
            <a:cxnLst/>
            <a:rect r="r" b="b" t="t" l="l"/>
            <a:pathLst>
              <a:path h="2540547" w="4476734">
                <a:moveTo>
                  <a:pt x="0" y="0"/>
                </a:moveTo>
                <a:lnTo>
                  <a:pt x="4476735" y="0"/>
                </a:lnTo>
                <a:lnTo>
                  <a:pt x="4476735" y="2540546"/>
                </a:lnTo>
                <a:lnTo>
                  <a:pt x="0" y="2540546"/>
                </a:lnTo>
                <a:lnTo>
                  <a:pt x="0" y="0"/>
                </a:lnTo>
                <a:close/>
              </a:path>
            </a:pathLst>
          </a:custGeom>
          <a:blipFill>
            <a:blip r:embed="rId4"/>
            <a:stretch>
              <a:fillRect l="0" t="0" r="0" b="0"/>
            </a:stretch>
          </a:blipFill>
        </p:spPr>
      </p:sp>
      <p:sp>
        <p:nvSpPr>
          <p:cNvPr name="Freeform 5" id="5"/>
          <p:cNvSpPr/>
          <p:nvPr/>
        </p:nvSpPr>
        <p:spPr>
          <a:xfrm flipH="false" flipV="false" rot="0">
            <a:off x="812501" y="6406597"/>
            <a:ext cx="3862584" cy="2192016"/>
          </a:xfrm>
          <a:custGeom>
            <a:avLst/>
            <a:gdLst/>
            <a:ahLst/>
            <a:cxnLst/>
            <a:rect r="r" b="b" t="t" l="l"/>
            <a:pathLst>
              <a:path h="2192016" w="3862584">
                <a:moveTo>
                  <a:pt x="0" y="0"/>
                </a:moveTo>
                <a:lnTo>
                  <a:pt x="3862584" y="0"/>
                </a:lnTo>
                <a:lnTo>
                  <a:pt x="3862584" y="2192017"/>
                </a:lnTo>
                <a:lnTo>
                  <a:pt x="0" y="2192017"/>
                </a:lnTo>
                <a:lnTo>
                  <a:pt x="0" y="0"/>
                </a:lnTo>
                <a:close/>
              </a:path>
            </a:pathLst>
          </a:custGeom>
          <a:blipFill>
            <a:blip r:embed="rId4"/>
            <a:stretch>
              <a:fillRect l="0" t="0" r="0" b="0"/>
            </a:stretch>
          </a:blipFill>
        </p:spPr>
      </p:sp>
      <p:sp>
        <p:nvSpPr>
          <p:cNvPr name="TextBox 6" id="6"/>
          <p:cNvSpPr txBox="true"/>
          <p:nvPr/>
        </p:nvSpPr>
        <p:spPr>
          <a:xfrm rot="0">
            <a:off x="4169590" y="2440147"/>
            <a:ext cx="9640376" cy="1424255"/>
          </a:xfrm>
          <a:prstGeom prst="rect">
            <a:avLst/>
          </a:prstGeom>
        </p:spPr>
        <p:txBody>
          <a:bodyPr anchor="t" rtlCol="false" tIns="0" lIns="0" bIns="0" rIns="0">
            <a:spAutoFit/>
          </a:bodyPr>
          <a:lstStyle/>
          <a:p>
            <a:pPr algn="ctr">
              <a:lnSpc>
                <a:spcPts val="5451"/>
              </a:lnSpc>
            </a:pPr>
            <a:r>
              <a:rPr lang="en-US" sz="5397">
                <a:solidFill>
                  <a:srgbClr val="3B2C8B"/>
                </a:solidFill>
                <a:latin typeface="Luckiest Guy"/>
                <a:ea typeface="Luckiest Guy"/>
                <a:cs typeface="Luckiest Guy"/>
                <a:sym typeface="Luckiest Guy"/>
              </a:rPr>
              <a:t>ALASAN MENGGUNAKAN MAXDEPTH 3</a:t>
            </a:r>
          </a:p>
        </p:txBody>
      </p:sp>
      <p:sp>
        <p:nvSpPr>
          <p:cNvPr name="Freeform 7" id="7"/>
          <p:cNvSpPr/>
          <p:nvPr/>
        </p:nvSpPr>
        <p:spPr>
          <a:xfrm flipH="false" flipV="false" rot="1011455">
            <a:off x="13342251" y="582620"/>
            <a:ext cx="4386040" cy="4510067"/>
          </a:xfrm>
          <a:custGeom>
            <a:avLst/>
            <a:gdLst/>
            <a:ahLst/>
            <a:cxnLst/>
            <a:rect r="r" b="b" t="t" l="l"/>
            <a:pathLst>
              <a:path h="4510067" w="4386040">
                <a:moveTo>
                  <a:pt x="0" y="0"/>
                </a:moveTo>
                <a:lnTo>
                  <a:pt x="4386041" y="0"/>
                </a:lnTo>
                <a:lnTo>
                  <a:pt x="4386041" y="4510067"/>
                </a:lnTo>
                <a:lnTo>
                  <a:pt x="0" y="4510067"/>
                </a:lnTo>
                <a:lnTo>
                  <a:pt x="0" y="0"/>
                </a:lnTo>
                <a:close/>
              </a:path>
            </a:pathLst>
          </a:custGeom>
          <a:blipFill>
            <a:blip r:embed="rId5"/>
            <a:stretch>
              <a:fillRect l="0" t="0" r="0" b="0"/>
            </a:stretch>
          </a:blipFill>
        </p:spPr>
      </p:sp>
      <p:sp>
        <p:nvSpPr>
          <p:cNvPr name="Freeform 8" id="8"/>
          <p:cNvSpPr/>
          <p:nvPr/>
        </p:nvSpPr>
        <p:spPr>
          <a:xfrm flipH="false" flipV="false" rot="0">
            <a:off x="4169590" y="4239090"/>
            <a:ext cx="10056119" cy="2815713"/>
          </a:xfrm>
          <a:custGeom>
            <a:avLst/>
            <a:gdLst/>
            <a:ahLst/>
            <a:cxnLst/>
            <a:rect r="r" b="b" t="t" l="l"/>
            <a:pathLst>
              <a:path h="2815713" w="10056119">
                <a:moveTo>
                  <a:pt x="0" y="0"/>
                </a:moveTo>
                <a:lnTo>
                  <a:pt x="10056118" y="0"/>
                </a:lnTo>
                <a:lnTo>
                  <a:pt x="10056118" y="2815713"/>
                </a:lnTo>
                <a:lnTo>
                  <a:pt x="0" y="2815713"/>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4840751"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707473" y="7054803"/>
            <a:ext cx="4075101" cy="2312620"/>
          </a:xfrm>
          <a:custGeom>
            <a:avLst/>
            <a:gdLst/>
            <a:ahLst/>
            <a:cxnLst/>
            <a:rect r="r" b="b" t="t" l="l"/>
            <a:pathLst>
              <a:path h="2312620" w="4075101">
                <a:moveTo>
                  <a:pt x="0" y="0"/>
                </a:moveTo>
                <a:lnTo>
                  <a:pt x="4075102" y="0"/>
                </a:lnTo>
                <a:lnTo>
                  <a:pt x="4075102" y="2312620"/>
                </a:lnTo>
                <a:lnTo>
                  <a:pt x="0" y="2312620"/>
                </a:lnTo>
                <a:lnTo>
                  <a:pt x="0" y="0"/>
                </a:lnTo>
                <a:close/>
              </a:path>
            </a:pathLst>
          </a:custGeom>
          <a:blipFill>
            <a:blip r:embed="rId4"/>
            <a:stretch>
              <a:fillRect l="0" t="0" r="0" b="0"/>
            </a:stretch>
          </a:blipFill>
        </p:spPr>
      </p:sp>
      <p:sp>
        <p:nvSpPr>
          <p:cNvPr name="Freeform 5" id="5"/>
          <p:cNvSpPr/>
          <p:nvPr/>
        </p:nvSpPr>
        <p:spPr>
          <a:xfrm flipH="false" flipV="false" rot="0">
            <a:off x="812501" y="6406597"/>
            <a:ext cx="3643167" cy="2067497"/>
          </a:xfrm>
          <a:custGeom>
            <a:avLst/>
            <a:gdLst/>
            <a:ahLst/>
            <a:cxnLst/>
            <a:rect r="r" b="b" t="t" l="l"/>
            <a:pathLst>
              <a:path h="2067497" w="3643167">
                <a:moveTo>
                  <a:pt x="0" y="0"/>
                </a:moveTo>
                <a:lnTo>
                  <a:pt x="3643167" y="0"/>
                </a:lnTo>
                <a:lnTo>
                  <a:pt x="3643167" y="2067498"/>
                </a:lnTo>
                <a:lnTo>
                  <a:pt x="0" y="2067498"/>
                </a:lnTo>
                <a:lnTo>
                  <a:pt x="0" y="0"/>
                </a:lnTo>
                <a:close/>
              </a:path>
            </a:pathLst>
          </a:custGeom>
          <a:blipFill>
            <a:blip r:embed="rId4"/>
            <a:stretch>
              <a:fillRect l="0" t="0" r="0" b="0"/>
            </a:stretch>
          </a:blipFill>
        </p:spPr>
      </p:sp>
      <p:sp>
        <p:nvSpPr>
          <p:cNvPr name="TextBox 6" id="6"/>
          <p:cNvSpPr txBox="true"/>
          <p:nvPr/>
        </p:nvSpPr>
        <p:spPr>
          <a:xfrm rot="0">
            <a:off x="4169590" y="2440147"/>
            <a:ext cx="9640376" cy="1424255"/>
          </a:xfrm>
          <a:prstGeom prst="rect">
            <a:avLst/>
          </a:prstGeom>
        </p:spPr>
        <p:txBody>
          <a:bodyPr anchor="t" rtlCol="false" tIns="0" lIns="0" bIns="0" rIns="0">
            <a:spAutoFit/>
          </a:bodyPr>
          <a:lstStyle/>
          <a:p>
            <a:pPr algn="ctr">
              <a:lnSpc>
                <a:spcPts val="5451"/>
              </a:lnSpc>
            </a:pPr>
            <a:r>
              <a:rPr lang="en-US" sz="5397">
                <a:solidFill>
                  <a:srgbClr val="3B2C8B"/>
                </a:solidFill>
                <a:latin typeface="Luckiest Guy"/>
                <a:ea typeface="Luckiest Guy"/>
                <a:cs typeface="Luckiest Guy"/>
                <a:sym typeface="Luckiest Guy"/>
              </a:rPr>
              <a:t>ALASAN MENGGUNAKAN MAXDEPTH 3</a:t>
            </a:r>
          </a:p>
        </p:txBody>
      </p:sp>
      <p:sp>
        <p:nvSpPr>
          <p:cNvPr name="TextBox 7" id="7"/>
          <p:cNvSpPr txBox="true"/>
          <p:nvPr/>
        </p:nvSpPr>
        <p:spPr>
          <a:xfrm rot="0">
            <a:off x="4223534" y="3856750"/>
            <a:ext cx="9483939" cy="2039876"/>
          </a:xfrm>
          <a:prstGeom prst="rect">
            <a:avLst/>
          </a:prstGeom>
        </p:spPr>
        <p:txBody>
          <a:bodyPr anchor="t" rtlCol="false" tIns="0" lIns="0" bIns="0" rIns="0">
            <a:spAutoFit/>
          </a:bodyPr>
          <a:lstStyle/>
          <a:p>
            <a:pPr algn="just" marL="502578" indent="-251289" lvl="1">
              <a:lnSpc>
                <a:spcPts val="3258"/>
              </a:lnSpc>
              <a:buFont typeface="Arial"/>
              <a:buChar char="•"/>
            </a:pPr>
            <a:r>
              <a:rPr lang="en-US" sz="2327">
                <a:solidFill>
                  <a:srgbClr val="3B2C8B"/>
                </a:solidFill>
                <a:latin typeface="Saira"/>
                <a:ea typeface="Saira"/>
                <a:cs typeface="Saira"/>
                <a:sym typeface="Saira"/>
              </a:rPr>
              <a:t>Mencegah Overfitting</a:t>
            </a:r>
          </a:p>
          <a:p>
            <a:pPr algn="just" marL="502578" indent="-251289" lvl="1">
              <a:lnSpc>
                <a:spcPts val="3258"/>
              </a:lnSpc>
              <a:buFont typeface="Arial"/>
              <a:buChar char="•"/>
            </a:pPr>
            <a:r>
              <a:rPr lang="en-US" sz="2327">
                <a:solidFill>
                  <a:srgbClr val="3B2C8B"/>
                </a:solidFill>
                <a:latin typeface="Saira"/>
                <a:ea typeface="Saira"/>
                <a:cs typeface="Saira"/>
                <a:sym typeface="Saira"/>
              </a:rPr>
              <a:t>Depth 3 menghasilkan model yang lebih stabil &amp; mudah dijelaskan</a:t>
            </a:r>
          </a:p>
          <a:p>
            <a:pPr algn="just" marL="502578" indent="-251289" lvl="1">
              <a:lnSpc>
                <a:spcPts val="3258"/>
              </a:lnSpc>
              <a:buFont typeface="Arial"/>
              <a:buChar char="•"/>
            </a:pPr>
            <a:r>
              <a:rPr lang="en-US" sz="2327">
                <a:solidFill>
                  <a:srgbClr val="3B2C8B"/>
                </a:solidFill>
                <a:latin typeface="Saira"/>
                <a:ea typeface="Saira"/>
                <a:cs typeface="Saira"/>
                <a:sym typeface="Saira"/>
              </a:rPr>
              <a:t>Decision tree yang terlalu dalam tidak cocok untuk dataset kecil</a:t>
            </a:r>
          </a:p>
          <a:p>
            <a:pPr algn="just" marL="502578" indent="-251289" lvl="1">
              <a:lnSpc>
                <a:spcPts val="3258"/>
              </a:lnSpc>
              <a:buFont typeface="Arial"/>
              <a:buChar char="•"/>
            </a:pPr>
            <a:r>
              <a:rPr lang="en-US" sz="2327">
                <a:solidFill>
                  <a:srgbClr val="3B2C8B"/>
                </a:solidFill>
                <a:latin typeface="Saira"/>
                <a:ea typeface="Saira"/>
                <a:cs typeface="Saira"/>
                <a:sym typeface="Saira"/>
              </a:rPr>
              <a:t>Lebih sesuai untuk kebutuhan presentasi &amp; interpretasi</a:t>
            </a:r>
          </a:p>
        </p:txBody>
      </p:sp>
      <p:sp>
        <p:nvSpPr>
          <p:cNvPr name="Freeform 8" id="8"/>
          <p:cNvSpPr/>
          <p:nvPr/>
        </p:nvSpPr>
        <p:spPr>
          <a:xfrm flipH="false" flipV="false" rot="1011455">
            <a:off x="13342251" y="582620"/>
            <a:ext cx="4386040" cy="4510067"/>
          </a:xfrm>
          <a:custGeom>
            <a:avLst/>
            <a:gdLst/>
            <a:ahLst/>
            <a:cxnLst/>
            <a:rect r="r" b="b" t="t" l="l"/>
            <a:pathLst>
              <a:path h="4510067" w="4386040">
                <a:moveTo>
                  <a:pt x="0" y="0"/>
                </a:moveTo>
                <a:lnTo>
                  <a:pt x="4386041" y="0"/>
                </a:lnTo>
                <a:lnTo>
                  <a:pt x="4386041" y="4510067"/>
                </a:lnTo>
                <a:lnTo>
                  <a:pt x="0" y="4510067"/>
                </a:lnTo>
                <a:lnTo>
                  <a:pt x="0" y="0"/>
                </a:lnTo>
                <a:close/>
              </a:path>
            </a:pathLst>
          </a:custGeom>
          <a:blipFill>
            <a:blip r:embed="rId5"/>
            <a:stretch>
              <a:fillRect l="0" t="0" r="0" b="0"/>
            </a:stretch>
          </a:blipFill>
        </p:spPr>
      </p:sp>
      <p:sp>
        <p:nvSpPr>
          <p:cNvPr name="TextBox 9" id="9"/>
          <p:cNvSpPr txBox="true"/>
          <p:nvPr/>
        </p:nvSpPr>
        <p:spPr>
          <a:xfrm rot="0">
            <a:off x="4455668" y="6080647"/>
            <a:ext cx="9019672" cy="2805817"/>
          </a:xfrm>
          <a:prstGeom prst="rect">
            <a:avLst/>
          </a:prstGeom>
        </p:spPr>
        <p:txBody>
          <a:bodyPr anchor="t" rtlCol="false" tIns="0" lIns="0" bIns="0" rIns="0">
            <a:spAutoFit/>
          </a:bodyPr>
          <a:lstStyle/>
          <a:p>
            <a:pPr algn="ctr">
              <a:lnSpc>
                <a:spcPts val="2848"/>
              </a:lnSpc>
            </a:pPr>
            <a:r>
              <a:rPr lang="en-US" sz="2034" b="true">
                <a:solidFill>
                  <a:srgbClr val="3B2C8B"/>
                </a:solidFill>
                <a:latin typeface="Saira Bold"/>
                <a:ea typeface="Saira Bold"/>
                <a:cs typeface="Saira Bold"/>
                <a:sym typeface="Saira Bold"/>
              </a:rPr>
              <a:t>Referensi Jurnal Terpercaya</a:t>
            </a:r>
          </a:p>
          <a:p>
            <a:pPr algn="ctr">
              <a:lnSpc>
                <a:spcPts val="2848"/>
              </a:lnSpc>
            </a:pPr>
          </a:p>
          <a:p>
            <a:pPr algn="ctr">
              <a:lnSpc>
                <a:spcPts val="2848"/>
              </a:lnSpc>
            </a:pPr>
            <a:r>
              <a:rPr lang="en-US" sz="2034" b="true">
                <a:solidFill>
                  <a:srgbClr val="3B2C8B"/>
                </a:solidFill>
                <a:latin typeface="Saira Bold"/>
                <a:ea typeface="Saira Bold"/>
                <a:cs typeface="Saira Bold"/>
                <a:sym typeface="Saira Bold"/>
              </a:rPr>
              <a:t>“A Comparative Study of Decision Tree Pruning Algorithms”</a:t>
            </a:r>
          </a:p>
          <a:p>
            <a:pPr algn="ctr">
              <a:lnSpc>
                <a:spcPts val="2848"/>
              </a:lnSpc>
            </a:pPr>
            <a:r>
              <a:rPr lang="en-US" sz="2034" b="true">
                <a:solidFill>
                  <a:srgbClr val="3B2C8B"/>
                </a:solidFill>
                <a:latin typeface="Saira Bold"/>
                <a:ea typeface="Saira Bold"/>
                <a:cs typeface="Saira Bold"/>
                <a:sym typeface="Saira Bold"/>
              </a:rPr>
              <a:t>Journal: International Journal of Computer Applications (IJCA), 2016</a:t>
            </a:r>
          </a:p>
          <a:p>
            <a:pPr algn="ctr">
              <a:lnSpc>
                <a:spcPts val="2848"/>
              </a:lnSpc>
            </a:pPr>
            <a:r>
              <a:rPr lang="en-US" sz="2034" b="true">
                <a:solidFill>
                  <a:srgbClr val="3B2C8B"/>
                </a:solidFill>
                <a:latin typeface="Saira Bold"/>
                <a:ea typeface="Saira Bold"/>
                <a:cs typeface="Saira Bold"/>
                <a:sym typeface="Saira Bold"/>
              </a:rPr>
              <a:t>→ Menyatakan bahwa pembatasan kedalaman pohon secara signifikan mengurangi overfitting dan meningkatkan generalisasi.</a:t>
            </a:r>
          </a:p>
          <a:p>
            <a:pPr algn="ctr">
              <a:lnSpc>
                <a:spcPts val="2848"/>
              </a:lnSpc>
            </a:pPr>
          </a:p>
          <a:p>
            <a:pPr algn="ctr">
              <a:lnSpc>
                <a:spcPts val="2848"/>
              </a:lnSpc>
            </a:pPr>
            <a:r>
              <a:rPr lang="en-US" sz="2034">
                <a:solidFill>
                  <a:srgbClr val="3B2C8B"/>
                </a:solidFill>
                <a:latin typeface="Saira"/>
                <a:ea typeface="Saira"/>
                <a:cs typeface="Saira"/>
                <a:sym typeface="Saira"/>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4840751"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707473" y="7054803"/>
            <a:ext cx="4075101" cy="2312620"/>
          </a:xfrm>
          <a:custGeom>
            <a:avLst/>
            <a:gdLst/>
            <a:ahLst/>
            <a:cxnLst/>
            <a:rect r="r" b="b" t="t" l="l"/>
            <a:pathLst>
              <a:path h="2312620" w="4075101">
                <a:moveTo>
                  <a:pt x="0" y="0"/>
                </a:moveTo>
                <a:lnTo>
                  <a:pt x="4075102" y="0"/>
                </a:lnTo>
                <a:lnTo>
                  <a:pt x="4075102" y="2312620"/>
                </a:lnTo>
                <a:lnTo>
                  <a:pt x="0" y="2312620"/>
                </a:lnTo>
                <a:lnTo>
                  <a:pt x="0" y="0"/>
                </a:lnTo>
                <a:close/>
              </a:path>
            </a:pathLst>
          </a:custGeom>
          <a:blipFill>
            <a:blip r:embed="rId4"/>
            <a:stretch>
              <a:fillRect l="0" t="0" r="0" b="0"/>
            </a:stretch>
          </a:blipFill>
        </p:spPr>
      </p:sp>
      <p:sp>
        <p:nvSpPr>
          <p:cNvPr name="Freeform 5" id="5"/>
          <p:cNvSpPr/>
          <p:nvPr/>
        </p:nvSpPr>
        <p:spPr>
          <a:xfrm flipH="false" flipV="false" rot="0">
            <a:off x="812501" y="6406597"/>
            <a:ext cx="3643167" cy="2067497"/>
          </a:xfrm>
          <a:custGeom>
            <a:avLst/>
            <a:gdLst/>
            <a:ahLst/>
            <a:cxnLst/>
            <a:rect r="r" b="b" t="t" l="l"/>
            <a:pathLst>
              <a:path h="2067497" w="3643167">
                <a:moveTo>
                  <a:pt x="0" y="0"/>
                </a:moveTo>
                <a:lnTo>
                  <a:pt x="3643167" y="0"/>
                </a:lnTo>
                <a:lnTo>
                  <a:pt x="3643167" y="2067498"/>
                </a:lnTo>
                <a:lnTo>
                  <a:pt x="0" y="2067498"/>
                </a:lnTo>
                <a:lnTo>
                  <a:pt x="0" y="0"/>
                </a:lnTo>
                <a:close/>
              </a:path>
            </a:pathLst>
          </a:custGeom>
          <a:blipFill>
            <a:blip r:embed="rId4"/>
            <a:stretch>
              <a:fillRect l="0" t="0" r="0" b="0"/>
            </a:stretch>
          </a:blipFill>
        </p:spPr>
      </p:sp>
      <p:sp>
        <p:nvSpPr>
          <p:cNvPr name="TextBox 6" id="6"/>
          <p:cNvSpPr txBox="true"/>
          <p:nvPr/>
        </p:nvSpPr>
        <p:spPr>
          <a:xfrm rot="0">
            <a:off x="4323812" y="1544438"/>
            <a:ext cx="9640376" cy="734390"/>
          </a:xfrm>
          <a:prstGeom prst="rect">
            <a:avLst/>
          </a:prstGeom>
        </p:spPr>
        <p:txBody>
          <a:bodyPr anchor="t" rtlCol="false" tIns="0" lIns="0" bIns="0" rIns="0">
            <a:spAutoFit/>
          </a:bodyPr>
          <a:lstStyle/>
          <a:p>
            <a:pPr algn="ctr">
              <a:lnSpc>
                <a:spcPts val="5451"/>
              </a:lnSpc>
            </a:pPr>
            <a:r>
              <a:rPr lang="en-US" sz="5397">
                <a:solidFill>
                  <a:srgbClr val="3B2C8B"/>
                </a:solidFill>
                <a:latin typeface="Luckiest Guy"/>
                <a:ea typeface="Luckiest Guy"/>
                <a:cs typeface="Luckiest Guy"/>
                <a:sym typeface="Luckiest Guy"/>
              </a:rPr>
              <a:t>DECISION TREE</a:t>
            </a:r>
          </a:p>
        </p:txBody>
      </p:sp>
      <p:sp>
        <p:nvSpPr>
          <p:cNvPr name="Freeform 7" id="7"/>
          <p:cNvSpPr/>
          <p:nvPr/>
        </p:nvSpPr>
        <p:spPr>
          <a:xfrm flipH="false" flipV="false" rot="1011455">
            <a:off x="13342251" y="582620"/>
            <a:ext cx="4386040" cy="4510067"/>
          </a:xfrm>
          <a:custGeom>
            <a:avLst/>
            <a:gdLst/>
            <a:ahLst/>
            <a:cxnLst/>
            <a:rect r="r" b="b" t="t" l="l"/>
            <a:pathLst>
              <a:path h="4510067" w="4386040">
                <a:moveTo>
                  <a:pt x="0" y="0"/>
                </a:moveTo>
                <a:lnTo>
                  <a:pt x="4386041" y="0"/>
                </a:lnTo>
                <a:lnTo>
                  <a:pt x="4386041" y="4510067"/>
                </a:lnTo>
                <a:lnTo>
                  <a:pt x="0" y="4510067"/>
                </a:lnTo>
                <a:lnTo>
                  <a:pt x="0" y="0"/>
                </a:lnTo>
                <a:close/>
              </a:path>
            </a:pathLst>
          </a:custGeom>
          <a:blipFill>
            <a:blip r:embed="rId5"/>
            <a:stretch>
              <a:fillRect l="0" t="0" r="0" b="0"/>
            </a:stretch>
          </a:blipFill>
        </p:spPr>
      </p:sp>
      <p:sp>
        <p:nvSpPr>
          <p:cNvPr name="Freeform 8" id="8"/>
          <p:cNvSpPr/>
          <p:nvPr/>
        </p:nvSpPr>
        <p:spPr>
          <a:xfrm flipH="false" flipV="false" rot="0">
            <a:off x="6030682" y="2278828"/>
            <a:ext cx="6226635" cy="6195267"/>
          </a:xfrm>
          <a:custGeom>
            <a:avLst/>
            <a:gdLst/>
            <a:ahLst/>
            <a:cxnLst/>
            <a:rect r="r" b="b" t="t" l="l"/>
            <a:pathLst>
              <a:path h="6195267" w="6226635">
                <a:moveTo>
                  <a:pt x="0" y="0"/>
                </a:moveTo>
                <a:lnTo>
                  <a:pt x="6226636" y="0"/>
                </a:lnTo>
                <a:lnTo>
                  <a:pt x="6226636" y="6195267"/>
                </a:lnTo>
                <a:lnTo>
                  <a:pt x="0" y="6195267"/>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false" flipV="false" rot="0">
            <a:off x="0" y="-693034"/>
            <a:ext cx="18288000" cy="11681460"/>
          </a:xfrm>
          <a:custGeom>
            <a:avLst/>
            <a:gdLst/>
            <a:ahLst/>
            <a:cxnLst/>
            <a:rect r="r" b="b" t="t" l="l"/>
            <a:pathLst>
              <a:path h="11681460" w="18288000">
                <a:moveTo>
                  <a:pt x="0" y="0"/>
                </a:moveTo>
                <a:lnTo>
                  <a:pt x="18288000" y="0"/>
                </a:lnTo>
                <a:lnTo>
                  <a:pt x="18288000" y="11681460"/>
                </a:lnTo>
                <a:lnTo>
                  <a:pt x="0" y="11681460"/>
                </a:lnTo>
                <a:lnTo>
                  <a:pt x="0" y="0"/>
                </a:lnTo>
                <a:close/>
              </a:path>
            </a:pathLst>
          </a:custGeom>
          <a:blipFill>
            <a:blip r:embed="rId2"/>
            <a:stretch>
              <a:fillRect l="0" t="0" r="0" b="0"/>
            </a:stretch>
          </a:blipFill>
        </p:spPr>
      </p:sp>
      <p:sp>
        <p:nvSpPr>
          <p:cNvPr name="Freeform 3" id="3"/>
          <p:cNvSpPr/>
          <p:nvPr/>
        </p:nvSpPr>
        <p:spPr>
          <a:xfrm flipH="false" flipV="false" rot="0">
            <a:off x="2416807" y="1559510"/>
            <a:ext cx="12586577" cy="7698790"/>
          </a:xfrm>
          <a:custGeom>
            <a:avLst/>
            <a:gdLst/>
            <a:ahLst/>
            <a:cxnLst/>
            <a:rect r="r" b="b" t="t" l="l"/>
            <a:pathLst>
              <a:path h="7698790" w="12586577">
                <a:moveTo>
                  <a:pt x="0" y="0"/>
                </a:moveTo>
                <a:lnTo>
                  <a:pt x="12586577" y="0"/>
                </a:lnTo>
                <a:lnTo>
                  <a:pt x="12586577" y="7698790"/>
                </a:lnTo>
                <a:lnTo>
                  <a:pt x="0" y="7698790"/>
                </a:lnTo>
                <a:lnTo>
                  <a:pt x="0" y="0"/>
                </a:lnTo>
                <a:close/>
              </a:path>
            </a:pathLst>
          </a:custGeom>
          <a:blipFill>
            <a:blip r:embed="rId3"/>
            <a:stretch>
              <a:fillRect l="0" t="0" r="0" b="0"/>
            </a:stretch>
          </a:blipFill>
        </p:spPr>
      </p:sp>
      <p:sp>
        <p:nvSpPr>
          <p:cNvPr name="Freeform 4" id="4"/>
          <p:cNvSpPr/>
          <p:nvPr/>
        </p:nvSpPr>
        <p:spPr>
          <a:xfrm flipH="false" flipV="false" rot="0">
            <a:off x="498530" y="6588984"/>
            <a:ext cx="5467300" cy="3102693"/>
          </a:xfrm>
          <a:custGeom>
            <a:avLst/>
            <a:gdLst/>
            <a:ahLst/>
            <a:cxnLst/>
            <a:rect r="r" b="b" t="t" l="l"/>
            <a:pathLst>
              <a:path h="3102693" w="5467300">
                <a:moveTo>
                  <a:pt x="0" y="0"/>
                </a:moveTo>
                <a:lnTo>
                  <a:pt x="5467301" y="0"/>
                </a:lnTo>
                <a:lnTo>
                  <a:pt x="5467301" y="3102693"/>
                </a:lnTo>
                <a:lnTo>
                  <a:pt x="0" y="3102693"/>
                </a:lnTo>
                <a:lnTo>
                  <a:pt x="0" y="0"/>
                </a:lnTo>
                <a:close/>
              </a:path>
            </a:pathLst>
          </a:custGeom>
          <a:blipFill>
            <a:blip r:embed="rId4"/>
            <a:stretch>
              <a:fillRect l="0" t="0" r="0" b="0"/>
            </a:stretch>
          </a:blipFill>
        </p:spPr>
      </p:sp>
      <p:sp>
        <p:nvSpPr>
          <p:cNvPr name="Freeform 5" id="5"/>
          <p:cNvSpPr/>
          <p:nvPr/>
        </p:nvSpPr>
        <p:spPr>
          <a:xfrm flipH="false" flipV="false" rot="0">
            <a:off x="12820700" y="4282104"/>
            <a:ext cx="4719202" cy="2678147"/>
          </a:xfrm>
          <a:custGeom>
            <a:avLst/>
            <a:gdLst/>
            <a:ahLst/>
            <a:cxnLst/>
            <a:rect r="r" b="b" t="t" l="l"/>
            <a:pathLst>
              <a:path h="2678147" w="4719202">
                <a:moveTo>
                  <a:pt x="0" y="0"/>
                </a:moveTo>
                <a:lnTo>
                  <a:pt x="4719202" y="0"/>
                </a:lnTo>
                <a:lnTo>
                  <a:pt x="4719202" y="2678148"/>
                </a:lnTo>
                <a:lnTo>
                  <a:pt x="0" y="2678148"/>
                </a:lnTo>
                <a:lnTo>
                  <a:pt x="0" y="0"/>
                </a:lnTo>
                <a:close/>
              </a:path>
            </a:pathLst>
          </a:custGeom>
          <a:blipFill>
            <a:blip r:embed="rId4"/>
            <a:stretch>
              <a:fillRect l="0" t="0" r="0" b="0"/>
            </a:stretch>
          </a:blipFill>
        </p:spPr>
      </p:sp>
      <p:sp>
        <p:nvSpPr>
          <p:cNvPr name="Freeform 6" id="6"/>
          <p:cNvSpPr/>
          <p:nvPr/>
        </p:nvSpPr>
        <p:spPr>
          <a:xfrm flipH="false" flipV="false" rot="1011455">
            <a:off x="12728463" y="2832460"/>
            <a:ext cx="2819559" cy="2899289"/>
          </a:xfrm>
          <a:custGeom>
            <a:avLst/>
            <a:gdLst/>
            <a:ahLst/>
            <a:cxnLst/>
            <a:rect r="r" b="b" t="t" l="l"/>
            <a:pathLst>
              <a:path h="2899289" w="2819559">
                <a:moveTo>
                  <a:pt x="0" y="0"/>
                </a:moveTo>
                <a:lnTo>
                  <a:pt x="2819559" y="0"/>
                </a:lnTo>
                <a:lnTo>
                  <a:pt x="2819559" y="2899289"/>
                </a:lnTo>
                <a:lnTo>
                  <a:pt x="0" y="2899289"/>
                </a:lnTo>
                <a:lnTo>
                  <a:pt x="0" y="0"/>
                </a:lnTo>
                <a:close/>
              </a:path>
            </a:pathLst>
          </a:custGeom>
          <a:blipFill>
            <a:blip r:embed="rId5"/>
            <a:stretch>
              <a:fillRect l="0" t="0" r="0" b="0"/>
            </a:stretch>
          </a:blipFill>
        </p:spPr>
      </p:sp>
      <p:sp>
        <p:nvSpPr>
          <p:cNvPr name="Freeform 7" id="7"/>
          <p:cNvSpPr/>
          <p:nvPr/>
        </p:nvSpPr>
        <p:spPr>
          <a:xfrm flipH="false" flipV="false" rot="-1056058">
            <a:off x="944889" y="5431680"/>
            <a:ext cx="2943835" cy="2940156"/>
          </a:xfrm>
          <a:custGeom>
            <a:avLst/>
            <a:gdLst/>
            <a:ahLst/>
            <a:cxnLst/>
            <a:rect r="r" b="b" t="t" l="l"/>
            <a:pathLst>
              <a:path h="2940156" w="2943835">
                <a:moveTo>
                  <a:pt x="0" y="0"/>
                </a:moveTo>
                <a:lnTo>
                  <a:pt x="2943835" y="0"/>
                </a:lnTo>
                <a:lnTo>
                  <a:pt x="2943835" y="2940155"/>
                </a:lnTo>
                <a:lnTo>
                  <a:pt x="0" y="2940155"/>
                </a:lnTo>
                <a:lnTo>
                  <a:pt x="0" y="0"/>
                </a:lnTo>
                <a:close/>
              </a:path>
            </a:pathLst>
          </a:custGeom>
          <a:blipFill>
            <a:blip r:embed="rId6"/>
            <a:stretch>
              <a:fillRect l="0" t="0" r="0" b="0"/>
            </a:stretch>
          </a:blipFill>
        </p:spPr>
      </p:sp>
      <p:sp>
        <p:nvSpPr>
          <p:cNvPr name="TextBox 8" id="8"/>
          <p:cNvSpPr txBox="true"/>
          <p:nvPr/>
        </p:nvSpPr>
        <p:spPr>
          <a:xfrm rot="0">
            <a:off x="6295106" y="3443678"/>
            <a:ext cx="5744273" cy="2017668"/>
          </a:xfrm>
          <a:prstGeom prst="rect">
            <a:avLst/>
          </a:prstGeom>
        </p:spPr>
        <p:txBody>
          <a:bodyPr anchor="t" rtlCol="false" tIns="0" lIns="0" bIns="0" rIns="0">
            <a:spAutoFit/>
          </a:bodyPr>
          <a:lstStyle/>
          <a:p>
            <a:pPr algn="ctr">
              <a:lnSpc>
                <a:spcPts val="12985"/>
              </a:lnSpc>
            </a:pPr>
            <a:r>
              <a:rPr lang="en-US" sz="12856">
                <a:solidFill>
                  <a:srgbClr val="3B2C8B"/>
                </a:solidFill>
                <a:latin typeface="Luckiest Guy"/>
                <a:ea typeface="Luckiest Guy"/>
                <a:cs typeface="Luckiest Guy"/>
                <a:sym typeface="Luckiest Guy"/>
              </a:rPr>
              <a:t>THANK </a:t>
            </a:r>
          </a:p>
        </p:txBody>
      </p:sp>
      <p:sp>
        <p:nvSpPr>
          <p:cNvPr name="TextBox 9" id="9"/>
          <p:cNvSpPr txBox="true"/>
          <p:nvPr/>
        </p:nvSpPr>
        <p:spPr>
          <a:xfrm rot="0">
            <a:off x="6609234" y="4896472"/>
            <a:ext cx="4787731" cy="2705197"/>
          </a:xfrm>
          <a:prstGeom prst="rect">
            <a:avLst/>
          </a:prstGeom>
        </p:spPr>
        <p:txBody>
          <a:bodyPr anchor="t" rtlCol="false" tIns="0" lIns="0" bIns="0" rIns="0">
            <a:spAutoFit/>
          </a:bodyPr>
          <a:lstStyle/>
          <a:p>
            <a:pPr algn="ctr">
              <a:lnSpc>
                <a:spcPts val="19735"/>
              </a:lnSpc>
            </a:pPr>
            <a:r>
              <a:rPr lang="en-US" sz="19540">
                <a:solidFill>
                  <a:srgbClr val="3B2C8B"/>
                </a:solidFill>
                <a:latin typeface="Luckiest Guy"/>
                <a:ea typeface="Luckiest Guy"/>
                <a:cs typeface="Luckiest Guy"/>
                <a:sym typeface="Luckiest Guy"/>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false" flipV="false" rot="0">
            <a:off x="-3671074" y="-2574392"/>
            <a:ext cx="23128751" cy="14773489"/>
          </a:xfrm>
          <a:custGeom>
            <a:avLst/>
            <a:gdLst/>
            <a:ahLst/>
            <a:cxnLst/>
            <a:rect r="r" b="b" t="t" l="l"/>
            <a:pathLst>
              <a:path h="14773489" w="23128751">
                <a:moveTo>
                  <a:pt x="0" y="0"/>
                </a:moveTo>
                <a:lnTo>
                  <a:pt x="23128751" y="0"/>
                </a:lnTo>
                <a:lnTo>
                  <a:pt x="23128751" y="14773490"/>
                </a:lnTo>
                <a:lnTo>
                  <a:pt x="0" y="14773490"/>
                </a:lnTo>
                <a:lnTo>
                  <a:pt x="0" y="0"/>
                </a:lnTo>
                <a:close/>
              </a:path>
            </a:pathLst>
          </a:custGeom>
          <a:blipFill>
            <a:blip r:embed="rId2"/>
            <a:stretch>
              <a:fillRect l="0" t="0" r="0" b="0"/>
            </a:stretch>
          </a:blipFill>
        </p:spPr>
      </p:sp>
      <p:sp>
        <p:nvSpPr>
          <p:cNvPr name="Freeform 3" id="3"/>
          <p:cNvSpPr/>
          <p:nvPr/>
        </p:nvSpPr>
        <p:spPr>
          <a:xfrm flipH="false" flipV="false" rot="0">
            <a:off x="-841357" y="839574"/>
            <a:ext cx="4089697" cy="2320903"/>
          </a:xfrm>
          <a:custGeom>
            <a:avLst/>
            <a:gdLst/>
            <a:ahLst/>
            <a:cxnLst/>
            <a:rect r="r" b="b" t="t" l="l"/>
            <a:pathLst>
              <a:path h="2320903" w="4089697">
                <a:moveTo>
                  <a:pt x="0" y="0"/>
                </a:moveTo>
                <a:lnTo>
                  <a:pt x="4089697" y="0"/>
                </a:lnTo>
                <a:lnTo>
                  <a:pt x="4089697" y="2320904"/>
                </a:lnTo>
                <a:lnTo>
                  <a:pt x="0" y="2320904"/>
                </a:lnTo>
                <a:lnTo>
                  <a:pt x="0" y="0"/>
                </a:lnTo>
                <a:close/>
              </a:path>
            </a:pathLst>
          </a:custGeom>
          <a:blipFill>
            <a:blip r:embed="rId3"/>
            <a:stretch>
              <a:fillRect l="0" t="0" r="0" b="0"/>
            </a:stretch>
          </a:blipFill>
        </p:spPr>
      </p:sp>
      <p:sp>
        <p:nvSpPr>
          <p:cNvPr name="Freeform 4" id="4"/>
          <p:cNvSpPr/>
          <p:nvPr/>
        </p:nvSpPr>
        <p:spPr>
          <a:xfrm flipH="false" flipV="false" rot="0">
            <a:off x="12685822" y="7989501"/>
            <a:ext cx="5998857" cy="3404352"/>
          </a:xfrm>
          <a:custGeom>
            <a:avLst/>
            <a:gdLst/>
            <a:ahLst/>
            <a:cxnLst/>
            <a:rect r="r" b="b" t="t" l="l"/>
            <a:pathLst>
              <a:path h="3404352" w="5998857">
                <a:moveTo>
                  <a:pt x="0" y="0"/>
                </a:moveTo>
                <a:lnTo>
                  <a:pt x="5998857" y="0"/>
                </a:lnTo>
                <a:lnTo>
                  <a:pt x="5998857" y="3404352"/>
                </a:lnTo>
                <a:lnTo>
                  <a:pt x="0" y="3404352"/>
                </a:lnTo>
                <a:lnTo>
                  <a:pt x="0" y="0"/>
                </a:lnTo>
                <a:close/>
              </a:path>
            </a:pathLst>
          </a:custGeom>
          <a:blipFill>
            <a:blip r:embed="rId3"/>
            <a:stretch>
              <a:fillRect l="0" t="0" r="0" b="0"/>
            </a:stretch>
          </a:blipFill>
        </p:spPr>
      </p:sp>
      <p:sp>
        <p:nvSpPr>
          <p:cNvPr name="Freeform 5" id="5"/>
          <p:cNvSpPr/>
          <p:nvPr/>
        </p:nvSpPr>
        <p:spPr>
          <a:xfrm flipH="false" flipV="false" rot="0">
            <a:off x="2195235" y="3665303"/>
            <a:ext cx="6813886" cy="1703472"/>
          </a:xfrm>
          <a:custGeom>
            <a:avLst/>
            <a:gdLst/>
            <a:ahLst/>
            <a:cxnLst/>
            <a:rect r="r" b="b" t="t" l="l"/>
            <a:pathLst>
              <a:path h="1703472" w="6813886">
                <a:moveTo>
                  <a:pt x="0" y="0"/>
                </a:moveTo>
                <a:lnTo>
                  <a:pt x="6813887" y="0"/>
                </a:lnTo>
                <a:lnTo>
                  <a:pt x="6813887" y="1703471"/>
                </a:lnTo>
                <a:lnTo>
                  <a:pt x="0" y="1703471"/>
                </a:lnTo>
                <a:lnTo>
                  <a:pt x="0" y="0"/>
                </a:lnTo>
                <a:close/>
              </a:path>
            </a:pathLst>
          </a:custGeom>
          <a:blipFill>
            <a:blip r:embed="rId4"/>
            <a:stretch>
              <a:fillRect l="0" t="0" r="0" b="0"/>
            </a:stretch>
          </a:blipFill>
        </p:spPr>
      </p:sp>
      <p:sp>
        <p:nvSpPr>
          <p:cNvPr name="Freeform 6" id="6"/>
          <p:cNvSpPr/>
          <p:nvPr/>
        </p:nvSpPr>
        <p:spPr>
          <a:xfrm flipH="false" flipV="false" rot="0">
            <a:off x="2195235" y="5873582"/>
            <a:ext cx="6813886" cy="1703472"/>
          </a:xfrm>
          <a:custGeom>
            <a:avLst/>
            <a:gdLst/>
            <a:ahLst/>
            <a:cxnLst/>
            <a:rect r="r" b="b" t="t" l="l"/>
            <a:pathLst>
              <a:path h="1703472" w="6813886">
                <a:moveTo>
                  <a:pt x="0" y="0"/>
                </a:moveTo>
                <a:lnTo>
                  <a:pt x="6813887" y="0"/>
                </a:lnTo>
                <a:lnTo>
                  <a:pt x="6813887" y="1703471"/>
                </a:lnTo>
                <a:lnTo>
                  <a:pt x="0" y="1703471"/>
                </a:lnTo>
                <a:lnTo>
                  <a:pt x="0" y="0"/>
                </a:lnTo>
                <a:close/>
              </a:path>
            </a:pathLst>
          </a:custGeom>
          <a:blipFill>
            <a:blip r:embed="rId4"/>
            <a:stretch>
              <a:fillRect l="0" t="0" r="0" b="0"/>
            </a:stretch>
          </a:blipFill>
        </p:spPr>
      </p:sp>
      <p:sp>
        <p:nvSpPr>
          <p:cNvPr name="Freeform 7" id="7"/>
          <p:cNvSpPr/>
          <p:nvPr/>
        </p:nvSpPr>
        <p:spPr>
          <a:xfrm flipH="false" flipV="false" rot="0">
            <a:off x="9278878" y="3665303"/>
            <a:ext cx="6813886" cy="1703472"/>
          </a:xfrm>
          <a:custGeom>
            <a:avLst/>
            <a:gdLst/>
            <a:ahLst/>
            <a:cxnLst/>
            <a:rect r="r" b="b" t="t" l="l"/>
            <a:pathLst>
              <a:path h="1703472" w="6813886">
                <a:moveTo>
                  <a:pt x="0" y="0"/>
                </a:moveTo>
                <a:lnTo>
                  <a:pt x="6813887" y="0"/>
                </a:lnTo>
                <a:lnTo>
                  <a:pt x="6813887" y="1703471"/>
                </a:lnTo>
                <a:lnTo>
                  <a:pt x="0" y="1703471"/>
                </a:lnTo>
                <a:lnTo>
                  <a:pt x="0" y="0"/>
                </a:lnTo>
                <a:close/>
              </a:path>
            </a:pathLst>
          </a:custGeom>
          <a:blipFill>
            <a:blip r:embed="rId4"/>
            <a:stretch>
              <a:fillRect l="0" t="0" r="0" b="0"/>
            </a:stretch>
          </a:blipFill>
        </p:spPr>
      </p:sp>
      <p:sp>
        <p:nvSpPr>
          <p:cNvPr name="Freeform 8" id="8"/>
          <p:cNvSpPr/>
          <p:nvPr/>
        </p:nvSpPr>
        <p:spPr>
          <a:xfrm flipH="false" flipV="false" rot="0">
            <a:off x="9278878" y="5873582"/>
            <a:ext cx="6813886" cy="1703472"/>
          </a:xfrm>
          <a:custGeom>
            <a:avLst/>
            <a:gdLst/>
            <a:ahLst/>
            <a:cxnLst/>
            <a:rect r="r" b="b" t="t" l="l"/>
            <a:pathLst>
              <a:path h="1703472" w="6813886">
                <a:moveTo>
                  <a:pt x="0" y="0"/>
                </a:moveTo>
                <a:lnTo>
                  <a:pt x="6813887" y="0"/>
                </a:lnTo>
                <a:lnTo>
                  <a:pt x="6813887" y="1703471"/>
                </a:lnTo>
                <a:lnTo>
                  <a:pt x="0" y="1703471"/>
                </a:lnTo>
                <a:lnTo>
                  <a:pt x="0" y="0"/>
                </a:lnTo>
                <a:close/>
              </a:path>
            </a:pathLst>
          </a:custGeom>
          <a:blipFill>
            <a:blip r:embed="rId4"/>
            <a:stretch>
              <a:fillRect l="0" t="0" r="0" b="0"/>
            </a:stretch>
          </a:blipFill>
        </p:spPr>
      </p:sp>
      <p:sp>
        <p:nvSpPr>
          <p:cNvPr name="TextBox 9" id="9"/>
          <p:cNvSpPr txBox="true"/>
          <p:nvPr/>
        </p:nvSpPr>
        <p:spPr>
          <a:xfrm rot="0">
            <a:off x="4636688" y="2188801"/>
            <a:ext cx="8744868" cy="1066926"/>
          </a:xfrm>
          <a:prstGeom prst="rect">
            <a:avLst/>
          </a:prstGeom>
        </p:spPr>
        <p:txBody>
          <a:bodyPr anchor="t" rtlCol="false" tIns="0" lIns="0" bIns="0" rIns="0">
            <a:spAutoFit/>
          </a:bodyPr>
          <a:lstStyle/>
          <a:p>
            <a:pPr algn="ctr">
              <a:lnSpc>
                <a:spcPts val="7978"/>
              </a:lnSpc>
            </a:pPr>
            <a:r>
              <a:rPr lang="en-US" sz="7899">
                <a:solidFill>
                  <a:srgbClr val="3B2C8B"/>
                </a:solidFill>
                <a:latin typeface="Luckiest Guy"/>
                <a:ea typeface="Luckiest Guy"/>
                <a:cs typeface="Luckiest Guy"/>
                <a:sym typeface="Luckiest Guy"/>
              </a:rPr>
              <a:t>NAMA KELOMPOK :</a:t>
            </a:r>
          </a:p>
        </p:txBody>
      </p:sp>
      <p:sp>
        <p:nvSpPr>
          <p:cNvPr name="TextBox 10" id="10"/>
          <p:cNvSpPr txBox="true"/>
          <p:nvPr/>
        </p:nvSpPr>
        <p:spPr>
          <a:xfrm rot="0">
            <a:off x="2987500" y="4064197"/>
            <a:ext cx="5229357" cy="748156"/>
          </a:xfrm>
          <a:prstGeom prst="rect">
            <a:avLst/>
          </a:prstGeom>
        </p:spPr>
        <p:txBody>
          <a:bodyPr anchor="t" rtlCol="false" tIns="0" lIns="0" bIns="0" rIns="0">
            <a:spAutoFit/>
          </a:bodyPr>
          <a:lstStyle/>
          <a:p>
            <a:pPr algn="ctr">
              <a:lnSpc>
                <a:spcPts val="6013"/>
              </a:lnSpc>
              <a:spcBef>
                <a:spcPct val="0"/>
              </a:spcBef>
            </a:pPr>
            <a:r>
              <a:rPr lang="en-US" b="true" sz="4295">
                <a:solidFill>
                  <a:srgbClr val="3B2C8B"/>
                </a:solidFill>
                <a:latin typeface="Saira Bold"/>
                <a:ea typeface="Saira Bold"/>
                <a:cs typeface="Saira Bold"/>
                <a:sym typeface="Saira Bold"/>
              </a:rPr>
              <a:t>Beril Khoiriyatul H</a:t>
            </a:r>
          </a:p>
        </p:txBody>
      </p:sp>
      <p:sp>
        <p:nvSpPr>
          <p:cNvPr name="TextBox 11" id="11"/>
          <p:cNvSpPr txBox="true"/>
          <p:nvPr/>
        </p:nvSpPr>
        <p:spPr>
          <a:xfrm rot="0">
            <a:off x="10071143" y="4064197"/>
            <a:ext cx="5229357" cy="748156"/>
          </a:xfrm>
          <a:prstGeom prst="rect">
            <a:avLst/>
          </a:prstGeom>
        </p:spPr>
        <p:txBody>
          <a:bodyPr anchor="t" rtlCol="false" tIns="0" lIns="0" bIns="0" rIns="0">
            <a:spAutoFit/>
          </a:bodyPr>
          <a:lstStyle/>
          <a:p>
            <a:pPr algn="ctr">
              <a:lnSpc>
                <a:spcPts val="6013"/>
              </a:lnSpc>
              <a:spcBef>
                <a:spcPct val="0"/>
              </a:spcBef>
            </a:pPr>
            <a:r>
              <a:rPr lang="en-US" b="true" sz="4295">
                <a:solidFill>
                  <a:srgbClr val="3B2C8B"/>
                </a:solidFill>
                <a:latin typeface="Saira Bold"/>
                <a:ea typeface="Saira Bold"/>
                <a:cs typeface="Saira Bold"/>
                <a:sym typeface="Saira Bold"/>
              </a:rPr>
              <a:t>Alifa Nur Hafidzhah</a:t>
            </a:r>
          </a:p>
        </p:txBody>
      </p:sp>
      <p:sp>
        <p:nvSpPr>
          <p:cNvPr name="TextBox 12" id="12"/>
          <p:cNvSpPr txBox="true"/>
          <p:nvPr/>
        </p:nvSpPr>
        <p:spPr>
          <a:xfrm rot="0">
            <a:off x="2987500" y="6257434"/>
            <a:ext cx="5229357" cy="748156"/>
          </a:xfrm>
          <a:prstGeom prst="rect">
            <a:avLst/>
          </a:prstGeom>
        </p:spPr>
        <p:txBody>
          <a:bodyPr anchor="t" rtlCol="false" tIns="0" lIns="0" bIns="0" rIns="0">
            <a:spAutoFit/>
          </a:bodyPr>
          <a:lstStyle/>
          <a:p>
            <a:pPr algn="ctr">
              <a:lnSpc>
                <a:spcPts val="6013"/>
              </a:lnSpc>
              <a:spcBef>
                <a:spcPct val="0"/>
              </a:spcBef>
            </a:pPr>
            <a:r>
              <a:rPr lang="en-US" b="true" sz="4295">
                <a:solidFill>
                  <a:srgbClr val="3B2C8B"/>
                </a:solidFill>
                <a:latin typeface="Saira Bold"/>
                <a:ea typeface="Saira Bold"/>
                <a:cs typeface="Saira Bold"/>
                <a:sym typeface="Saira Bold"/>
              </a:rPr>
              <a:t>Maifazul Azizah</a:t>
            </a:r>
          </a:p>
        </p:txBody>
      </p:sp>
      <p:sp>
        <p:nvSpPr>
          <p:cNvPr name="TextBox 13" id="13"/>
          <p:cNvSpPr txBox="true"/>
          <p:nvPr/>
        </p:nvSpPr>
        <p:spPr>
          <a:xfrm rot="0">
            <a:off x="10071143" y="6257434"/>
            <a:ext cx="5229357" cy="748156"/>
          </a:xfrm>
          <a:prstGeom prst="rect">
            <a:avLst/>
          </a:prstGeom>
        </p:spPr>
        <p:txBody>
          <a:bodyPr anchor="t" rtlCol="false" tIns="0" lIns="0" bIns="0" rIns="0">
            <a:spAutoFit/>
          </a:bodyPr>
          <a:lstStyle/>
          <a:p>
            <a:pPr algn="ctr">
              <a:lnSpc>
                <a:spcPts val="6013"/>
              </a:lnSpc>
              <a:spcBef>
                <a:spcPct val="0"/>
              </a:spcBef>
            </a:pPr>
            <a:r>
              <a:rPr lang="en-US" b="true" sz="4295">
                <a:solidFill>
                  <a:srgbClr val="3B2C8B"/>
                </a:solidFill>
                <a:latin typeface="Saira Bold"/>
                <a:ea typeface="Saira Bold"/>
                <a:cs typeface="Saira Bold"/>
                <a:sym typeface="Saira Bold"/>
              </a:rPr>
              <a:t>Lady Yunalesca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1815663"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038738" y="1134015"/>
            <a:ext cx="3010939" cy="1708708"/>
          </a:xfrm>
          <a:custGeom>
            <a:avLst/>
            <a:gdLst/>
            <a:ahLst/>
            <a:cxnLst/>
            <a:rect r="r" b="b" t="t" l="l"/>
            <a:pathLst>
              <a:path h="1708708" w="3010939">
                <a:moveTo>
                  <a:pt x="0" y="0"/>
                </a:moveTo>
                <a:lnTo>
                  <a:pt x="3010939" y="0"/>
                </a:lnTo>
                <a:lnTo>
                  <a:pt x="3010939" y="1708708"/>
                </a:lnTo>
                <a:lnTo>
                  <a:pt x="0" y="1708708"/>
                </a:lnTo>
                <a:lnTo>
                  <a:pt x="0" y="0"/>
                </a:lnTo>
                <a:close/>
              </a:path>
            </a:pathLst>
          </a:custGeom>
          <a:blipFill>
            <a:blip r:embed="rId4"/>
            <a:stretch>
              <a:fillRect l="0" t="0" r="0" b="0"/>
            </a:stretch>
          </a:blipFill>
        </p:spPr>
      </p:sp>
      <p:sp>
        <p:nvSpPr>
          <p:cNvPr name="Freeform 5" id="5"/>
          <p:cNvSpPr/>
          <p:nvPr/>
        </p:nvSpPr>
        <p:spPr>
          <a:xfrm flipH="false" flipV="false" rot="0">
            <a:off x="812501" y="6406597"/>
            <a:ext cx="3862584" cy="2192016"/>
          </a:xfrm>
          <a:custGeom>
            <a:avLst/>
            <a:gdLst/>
            <a:ahLst/>
            <a:cxnLst/>
            <a:rect r="r" b="b" t="t" l="l"/>
            <a:pathLst>
              <a:path h="2192016" w="3862584">
                <a:moveTo>
                  <a:pt x="0" y="0"/>
                </a:moveTo>
                <a:lnTo>
                  <a:pt x="3862584" y="0"/>
                </a:lnTo>
                <a:lnTo>
                  <a:pt x="3862584" y="2192017"/>
                </a:lnTo>
                <a:lnTo>
                  <a:pt x="0" y="2192017"/>
                </a:lnTo>
                <a:lnTo>
                  <a:pt x="0" y="0"/>
                </a:lnTo>
                <a:close/>
              </a:path>
            </a:pathLst>
          </a:custGeom>
          <a:blipFill>
            <a:blip r:embed="rId4"/>
            <a:stretch>
              <a:fillRect l="0" t="0" r="0" b="0"/>
            </a:stretch>
          </a:blipFill>
        </p:spPr>
      </p:sp>
      <p:sp>
        <p:nvSpPr>
          <p:cNvPr name="Freeform 6" id="6"/>
          <p:cNvSpPr/>
          <p:nvPr/>
        </p:nvSpPr>
        <p:spPr>
          <a:xfrm flipH="false" flipV="false" rot="0">
            <a:off x="11298316" y="3741754"/>
            <a:ext cx="3421552" cy="3760851"/>
          </a:xfrm>
          <a:custGeom>
            <a:avLst/>
            <a:gdLst/>
            <a:ahLst/>
            <a:cxnLst/>
            <a:rect r="r" b="b" t="t" l="l"/>
            <a:pathLst>
              <a:path h="3760851" w="3421552">
                <a:moveTo>
                  <a:pt x="0" y="0"/>
                </a:moveTo>
                <a:lnTo>
                  <a:pt x="3421551" y="0"/>
                </a:lnTo>
                <a:lnTo>
                  <a:pt x="3421551" y="3760852"/>
                </a:lnTo>
                <a:lnTo>
                  <a:pt x="0" y="3760852"/>
                </a:lnTo>
                <a:lnTo>
                  <a:pt x="0" y="0"/>
                </a:lnTo>
                <a:close/>
              </a:path>
            </a:pathLst>
          </a:custGeom>
          <a:blipFill>
            <a:blip r:embed="rId5"/>
            <a:stretch>
              <a:fillRect l="0" t="0" r="-985" b="0"/>
            </a:stretch>
          </a:blipFill>
        </p:spPr>
      </p:sp>
      <p:sp>
        <p:nvSpPr>
          <p:cNvPr name="TextBox 7" id="7"/>
          <p:cNvSpPr txBox="true"/>
          <p:nvPr/>
        </p:nvSpPr>
        <p:spPr>
          <a:xfrm rot="0">
            <a:off x="4771566" y="2375934"/>
            <a:ext cx="8744868" cy="1066926"/>
          </a:xfrm>
          <a:prstGeom prst="rect">
            <a:avLst/>
          </a:prstGeom>
        </p:spPr>
        <p:txBody>
          <a:bodyPr anchor="t" rtlCol="false" tIns="0" lIns="0" bIns="0" rIns="0">
            <a:spAutoFit/>
          </a:bodyPr>
          <a:lstStyle/>
          <a:p>
            <a:pPr algn="ctr">
              <a:lnSpc>
                <a:spcPts val="7978"/>
              </a:lnSpc>
            </a:pPr>
            <a:r>
              <a:rPr lang="en-US" sz="7899">
                <a:solidFill>
                  <a:srgbClr val="3B2C8B"/>
                </a:solidFill>
                <a:latin typeface="Luckiest Guy"/>
                <a:ea typeface="Luckiest Guy"/>
                <a:cs typeface="Luckiest Guy"/>
                <a:sym typeface="Luckiest Guy"/>
              </a:rPr>
              <a:t>STUDI KASUS</a:t>
            </a:r>
          </a:p>
        </p:txBody>
      </p:sp>
      <p:sp>
        <p:nvSpPr>
          <p:cNvPr name="TextBox 8" id="8"/>
          <p:cNvSpPr txBox="true"/>
          <p:nvPr/>
        </p:nvSpPr>
        <p:spPr>
          <a:xfrm rot="0">
            <a:off x="3978419" y="3694129"/>
            <a:ext cx="7319897" cy="3507176"/>
          </a:xfrm>
          <a:prstGeom prst="rect">
            <a:avLst/>
          </a:prstGeom>
        </p:spPr>
        <p:txBody>
          <a:bodyPr anchor="t" rtlCol="false" tIns="0" lIns="0" bIns="0" rIns="0">
            <a:spAutoFit/>
          </a:bodyPr>
          <a:lstStyle/>
          <a:p>
            <a:pPr algn="ctr">
              <a:lnSpc>
                <a:spcPts val="3485"/>
              </a:lnSpc>
            </a:pPr>
            <a:r>
              <a:rPr lang="en-US" sz="2489">
                <a:solidFill>
                  <a:srgbClr val="3B2C8B"/>
                </a:solidFill>
                <a:latin typeface="Saira"/>
                <a:ea typeface="Saira"/>
                <a:cs typeface="Saira"/>
                <a:sym typeface="Saira"/>
              </a:rPr>
              <a:t>Adi ingin menonton film, tapi bingung memilih karena terlalu banyak pilihan. Ia akhirnya memutuskan ingin menonton dan mencari beberapa rekomendasi film random yang populer dengan rating yang tinggi.</a:t>
            </a:r>
          </a:p>
          <a:p>
            <a:pPr algn="ctr">
              <a:lnSpc>
                <a:spcPts val="3485"/>
              </a:lnSpc>
            </a:pPr>
          </a:p>
          <a:p>
            <a:pPr algn="ctr">
              <a:lnSpc>
                <a:spcPts val="3485"/>
              </a:lnSpc>
              <a:spcBef>
                <a:spcPct val="0"/>
              </a:spcBef>
            </a:pPr>
            <a:r>
              <a:rPr lang="en-US" sz="2489">
                <a:solidFill>
                  <a:srgbClr val="3B2C8B"/>
                </a:solidFill>
                <a:latin typeface="Saira"/>
                <a:ea typeface="Saira"/>
                <a:cs typeface="Saira"/>
                <a:sym typeface="Saira"/>
              </a:rPr>
              <a:t>“Gimana cara bantu Adi menemukan film yang sesuai dengan yang ia inginkan?”</a:t>
            </a:r>
          </a:p>
        </p:txBody>
      </p:sp>
      <p:sp>
        <p:nvSpPr>
          <p:cNvPr name="TextBox 9" id="9"/>
          <p:cNvSpPr txBox="true"/>
          <p:nvPr/>
        </p:nvSpPr>
        <p:spPr>
          <a:xfrm rot="0">
            <a:off x="12674474" y="6460323"/>
            <a:ext cx="669235" cy="333303"/>
          </a:xfrm>
          <a:prstGeom prst="rect">
            <a:avLst/>
          </a:prstGeom>
        </p:spPr>
        <p:txBody>
          <a:bodyPr anchor="t" rtlCol="false" tIns="0" lIns="0" bIns="0" rIns="0">
            <a:spAutoFit/>
          </a:bodyPr>
          <a:lstStyle/>
          <a:p>
            <a:pPr algn="ctr">
              <a:lnSpc>
                <a:spcPts val="1344"/>
              </a:lnSpc>
            </a:pPr>
            <a:r>
              <a:rPr lang="en-US" b="true" sz="960">
                <a:solidFill>
                  <a:srgbClr val="FFFFFF">
                    <a:alpha val="71765"/>
                  </a:srgbClr>
                </a:solidFill>
                <a:latin typeface="Saira Bold"/>
                <a:ea typeface="Saira Bold"/>
                <a:cs typeface="Saira Bold"/>
                <a:sym typeface="Saira Bold"/>
              </a:rPr>
              <a:t>ADI</a:t>
            </a:r>
          </a:p>
          <a:p>
            <a:pPr algn="ctr">
              <a:lnSpc>
                <a:spcPts val="1344"/>
              </a:lnSpc>
              <a:spcBef>
                <a:spcPct val="0"/>
              </a:spcBef>
            </a:pPr>
            <a:r>
              <a:rPr lang="en-US" b="true" sz="960">
                <a:solidFill>
                  <a:srgbClr val="FFFFFF">
                    <a:alpha val="71765"/>
                  </a:srgbClr>
                </a:solidFill>
                <a:latin typeface="Saira Bold"/>
                <a:ea typeface="Saira Bold"/>
                <a:cs typeface="Saira Bold"/>
                <a:sym typeface="Saira Bold"/>
              </a:rPr>
              <a:t>GANTENG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4840751"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305840" y="6717753"/>
            <a:ext cx="4476734" cy="2540547"/>
          </a:xfrm>
          <a:custGeom>
            <a:avLst/>
            <a:gdLst/>
            <a:ahLst/>
            <a:cxnLst/>
            <a:rect r="r" b="b" t="t" l="l"/>
            <a:pathLst>
              <a:path h="2540547" w="4476734">
                <a:moveTo>
                  <a:pt x="0" y="0"/>
                </a:moveTo>
                <a:lnTo>
                  <a:pt x="4476735" y="0"/>
                </a:lnTo>
                <a:lnTo>
                  <a:pt x="4476735" y="2540547"/>
                </a:lnTo>
                <a:lnTo>
                  <a:pt x="0" y="2540547"/>
                </a:lnTo>
                <a:lnTo>
                  <a:pt x="0" y="0"/>
                </a:lnTo>
                <a:close/>
              </a:path>
            </a:pathLst>
          </a:custGeom>
          <a:blipFill>
            <a:blip r:embed="rId4"/>
            <a:stretch>
              <a:fillRect l="0" t="0" r="0" b="0"/>
            </a:stretch>
          </a:blipFill>
        </p:spPr>
      </p:sp>
      <p:sp>
        <p:nvSpPr>
          <p:cNvPr name="Freeform 5" id="5"/>
          <p:cNvSpPr/>
          <p:nvPr/>
        </p:nvSpPr>
        <p:spPr>
          <a:xfrm flipH="false" flipV="false" rot="0">
            <a:off x="1028700" y="7066284"/>
            <a:ext cx="3862584" cy="2192016"/>
          </a:xfrm>
          <a:custGeom>
            <a:avLst/>
            <a:gdLst/>
            <a:ahLst/>
            <a:cxnLst/>
            <a:rect r="r" b="b" t="t" l="l"/>
            <a:pathLst>
              <a:path h="2192016" w="3862584">
                <a:moveTo>
                  <a:pt x="0" y="0"/>
                </a:moveTo>
                <a:lnTo>
                  <a:pt x="3862584" y="0"/>
                </a:lnTo>
                <a:lnTo>
                  <a:pt x="3862584" y="2192016"/>
                </a:lnTo>
                <a:lnTo>
                  <a:pt x="0" y="2192016"/>
                </a:lnTo>
                <a:lnTo>
                  <a:pt x="0" y="0"/>
                </a:lnTo>
                <a:close/>
              </a:path>
            </a:pathLst>
          </a:custGeom>
          <a:blipFill>
            <a:blip r:embed="rId4"/>
            <a:stretch>
              <a:fillRect l="0" t="0" r="0" b="0"/>
            </a:stretch>
          </a:blipFill>
        </p:spPr>
      </p:sp>
      <p:sp>
        <p:nvSpPr>
          <p:cNvPr name="TextBox 6" id="6"/>
          <p:cNvSpPr txBox="true"/>
          <p:nvPr/>
        </p:nvSpPr>
        <p:spPr>
          <a:xfrm rot="0">
            <a:off x="6059611" y="2727565"/>
            <a:ext cx="6722932" cy="1066926"/>
          </a:xfrm>
          <a:prstGeom prst="rect">
            <a:avLst/>
          </a:prstGeom>
        </p:spPr>
        <p:txBody>
          <a:bodyPr anchor="t" rtlCol="false" tIns="0" lIns="0" bIns="0" rIns="0">
            <a:spAutoFit/>
          </a:bodyPr>
          <a:lstStyle/>
          <a:p>
            <a:pPr algn="ctr">
              <a:lnSpc>
                <a:spcPts val="7978"/>
              </a:lnSpc>
            </a:pPr>
            <a:r>
              <a:rPr lang="en-US" sz="7899">
                <a:solidFill>
                  <a:srgbClr val="3B2C8B"/>
                </a:solidFill>
                <a:latin typeface="Luckiest Guy"/>
                <a:ea typeface="Luckiest Guy"/>
                <a:cs typeface="Luckiest Guy"/>
                <a:sym typeface="Luckiest Guy"/>
              </a:rPr>
              <a:t>SOLUSI (KNN)</a:t>
            </a:r>
          </a:p>
        </p:txBody>
      </p:sp>
      <p:sp>
        <p:nvSpPr>
          <p:cNvPr name="TextBox 7" id="7"/>
          <p:cNvSpPr txBox="true"/>
          <p:nvPr/>
        </p:nvSpPr>
        <p:spPr>
          <a:xfrm rot="0">
            <a:off x="4228552" y="4130535"/>
            <a:ext cx="9830897" cy="2935749"/>
          </a:xfrm>
          <a:prstGeom prst="rect">
            <a:avLst/>
          </a:prstGeom>
        </p:spPr>
        <p:txBody>
          <a:bodyPr anchor="t" rtlCol="false" tIns="0" lIns="0" bIns="0" rIns="0">
            <a:spAutoFit/>
          </a:bodyPr>
          <a:lstStyle/>
          <a:p>
            <a:pPr algn="ctr">
              <a:lnSpc>
                <a:spcPts val="4670"/>
              </a:lnSpc>
              <a:spcBef>
                <a:spcPct val="0"/>
              </a:spcBef>
            </a:pPr>
            <a:r>
              <a:rPr lang="en-US" sz="3336">
                <a:solidFill>
                  <a:srgbClr val="3B2C8B"/>
                </a:solidFill>
                <a:latin typeface="Saira"/>
                <a:ea typeface="Saira"/>
                <a:cs typeface="Saira"/>
                <a:sym typeface="Saira"/>
              </a:rPr>
              <a:t>“KNN (K-Nearest Neighbors) adalah metode yang mencari data paling mirip. Dalam rekomendasi film, KNN membantu menemukan film yang kemiripannya paling dekat dengan film yang diinginkan pengguna.”</a:t>
            </a:r>
          </a:p>
        </p:txBody>
      </p:sp>
      <p:sp>
        <p:nvSpPr>
          <p:cNvPr name="Freeform 8" id="8"/>
          <p:cNvSpPr/>
          <p:nvPr/>
        </p:nvSpPr>
        <p:spPr>
          <a:xfrm flipH="false" flipV="false" rot="1011455">
            <a:off x="13342251" y="582620"/>
            <a:ext cx="4386040" cy="4510067"/>
          </a:xfrm>
          <a:custGeom>
            <a:avLst/>
            <a:gdLst/>
            <a:ahLst/>
            <a:cxnLst/>
            <a:rect r="r" b="b" t="t" l="l"/>
            <a:pathLst>
              <a:path h="4510067" w="4386040">
                <a:moveTo>
                  <a:pt x="0" y="0"/>
                </a:moveTo>
                <a:lnTo>
                  <a:pt x="4386041" y="0"/>
                </a:lnTo>
                <a:lnTo>
                  <a:pt x="4386041" y="4510067"/>
                </a:lnTo>
                <a:lnTo>
                  <a:pt x="0" y="4510067"/>
                </a:lnTo>
                <a:lnTo>
                  <a:pt x="0" y="0"/>
                </a:lnTo>
                <a:close/>
              </a:path>
            </a:pathLst>
          </a:custGeom>
          <a:blipFill>
            <a:blip r:embed="rId5"/>
            <a:stretch>
              <a:fillRect l="0" t="0" r="0" b="0"/>
            </a:stretch>
          </a:blipFill>
        </p:spPr>
      </p:sp>
      <p:sp>
        <p:nvSpPr>
          <p:cNvPr name="Freeform 9" id="9"/>
          <p:cNvSpPr/>
          <p:nvPr/>
        </p:nvSpPr>
        <p:spPr>
          <a:xfrm flipH="false" flipV="false" rot="533335">
            <a:off x="7961326" y="8323972"/>
            <a:ext cx="2274473" cy="2338790"/>
          </a:xfrm>
          <a:custGeom>
            <a:avLst/>
            <a:gdLst/>
            <a:ahLst/>
            <a:cxnLst/>
            <a:rect r="r" b="b" t="t" l="l"/>
            <a:pathLst>
              <a:path h="2338790" w="2274473">
                <a:moveTo>
                  <a:pt x="0" y="0"/>
                </a:moveTo>
                <a:lnTo>
                  <a:pt x="2274472" y="0"/>
                </a:lnTo>
                <a:lnTo>
                  <a:pt x="2274472" y="2338790"/>
                </a:lnTo>
                <a:lnTo>
                  <a:pt x="0" y="2338790"/>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10800000">
            <a:off x="-2376650" y="-1456273"/>
            <a:ext cx="20664650" cy="13199545"/>
          </a:xfrm>
          <a:custGeom>
            <a:avLst/>
            <a:gdLst/>
            <a:ahLst/>
            <a:cxnLst/>
            <a:rect r="r" b="b" t="t" l="l"/>
            <a:pathLst>
              <a:path h="13199545" w="20664650">
                <a:moveTo>
                  <a:pt x="20664650" y="13199546"/>
                </a:moveTo>
                <a:lnTo>
                  <a:pt x="0" y="13199546"/>
                </a:lnTo>
                <a:lnTo>
                  <a:pt x="0" y="0"/>
                </a:lnTo>
                <a:lnTo>
                  <a:pt x="20664650" y="0"/>
                </a:lnTo>
                <a:lnTo>
                  <a:pt x="20664650" y="13199546"/>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7397067"/>
            <a:ext cx="4680899" cy="2656410"/>
          </a:xfrm>
          <a:custGeom>
            <a:avLst/>
            <a:gdLst/>
            <a:ahLst/>
            <a:cxnLst/>
            <a:rect r="r" b="b" t="t" l="l"/>
            <a:pathLst>
              <a:path h="2656410" w="4680899">
                <a:moveTo>
                  <a:pt x="0" y="0"/>
                </a:moveTo>
                <a:lnTo>
                  <a:pt x="4680899" y="0"/>
                </a:lnTo>
                <a:lnTo>
                  <a:pt x="4680899" y="2656410"/>
                </a:lnTo>
                <a:lnTo>
                  <a:pt x="0" y="2656410"/>
                </a:lnTo>
                <a:lnTo>
                  <a:pt x="0" y="0"/>
                </a:lnTo>
                <a:close/>
              </a:path>
            </a:pathLst>
          </a:custGeom>
          <a:blipFill>
            <a:blip r:embed="rId4"/>
            <a:stretch>
              <a:fillRect l="0" t="0" r="0" b="0"/>
            </a:stretch>
          </a:blipFill>
        </p:spPr>
      </p:sp>
      <p:sp>
        <p:nvSpPr>
          <p:cNvPr name="Freeform 5" id="5"/>
          <p:cNvSpPr/>
          <p:nvPr/>
        </p:nvSpPr>
        <p:spPr>
          <a:xfrm flipH="false" flipV="false" rot="0">
            <a:off x="13919991" y="1543735"/>
            <a:ext cx="2965795" cy="1683089"/>
          </a:xfrm>
          <a:custGeom>
            <a:avLst/>
            <a:gdLst/>
            <a:ahLst/>
            <a:cxnLst/>
            <a:rect r="r" b="b" t="t" l="l"/>
            <a:pathLst>
              <a:path h="1683089" w="2965795">
                <a:moveTo>
                  <a:pt x="0" y="0"/>
                </a:moveTo>
                <a:lnTo>
                  <a:pt x="2965795" y="0"/>
                </a:lnTo>
                <a:lnTo>
                  <a:pt x="2965795" y="1683089"/>
                </a:lnTo>
                <a:lnTo>
                  <a:pt x="0" y="1683089"/>
                </a:lnTo>
                <a:lnTo>
                  <a:pt x="0" y="0"/>
                </a:lnTo>
                <a:close/>
              </a:path>
            </a:pathLst>
          </a:custGeom>
          <a:blipFill>
            <a:blip r:embed="rId4"/>
            <a:stretch>
              <a:fillRect l="0" t="0" r="0" b="0"/>
            </a:stretch>
          </a:blipFill>
        </p:spPr>
      </p:sp>
      <p:sp>
        <p:nvSpPr>
          <p:cNvPr name="Freeform 6" id="6"/>
          <p:cNvSpPr/>
          <p:nvPr/>
        </p:nvSpPr>
        <p:spPr>
          <a:xfrm flipH="false" flipV="false" rot="-1056058">
            <a:off x="14400281" y="4553200"/>
            <a:ext cx="3764119" cy="3759414"/>
          </a:xfrm>
          <a:custGeom>
            <a:avLst/>
            <a:gdLst/>
            <a:ahLst/>
            <a:cxnLst/>
            <a:rect r="r" b="b" t="t" l="l"/>
            <a:pathLst>
              <a:path h="3759414" w="3764119">
                <a:moveTo>
                  <a:pt x="0" y="0"/>
                </a:moveTo>
                <a:lnTo>
                  <a:pt x="3764119" y="0"/>
                </a:lnTo>
                <a:lnTo>
                  <a:pt x="3764119" y="3759414"/>
                </a:lnTo>
                <a:lnTo>
                  <a:pt x="0" y="3759414"/>
                </a:lnTo>
                <a:lnTo>
                  <a:pt x="0" y="0"/>
                </a:lnTo>
                <a:close/>
              </a:path>
            </a:pathLst>
          </a:custGeom>
          <a:blipFill>
            <a:blip r:embed="rId5"/>
            <a:stretch>
              <a:fillRect l="0" t="0" r="0" b="0"/>
            </a:stretch>
          </a:blipFill>
        </p:spPr>
      </p:sp>
      <p:sp>
        <p:nvSpPr>
          <p:cNvPr name="Freeform 7" id="7"/>
          <p:cNvSpPr/>
          <p:nvPr/>
        </p:nvSpPr>
        <p:spPr>
          <a:xfrm flipH="false" flipV="false" rot="0">
            <a:off x="4699481" y="3781711"/>
            <a:ext cx="8541356" cy="2805882"/>
          </a:xfrm>
          <a:custGeom>
            <a:avLst/>
            <a:gdLst/>
            <a:ahLst/>
            <a:cxnLst/>
            <a:rect r="r" b="b" t="t" l="l"/>
            <a:pathLst>
              <a:path h="2805882" w="8541356">
                <a:moveTo>
                  <a:pt x="0" y="0"/>
                </a:moveTo>
                <a:lnTo>
                  <a:pt x="8541357" y="0"/>
                </a:lnTo>
                <a:lnTo>
                  <a:pt x="8541357" y="2805882"/>
                </a:lnTo>
                <a:lnTo>
                  <a:pt x="0" y="2805882"/>
                </a:lnTo>
                <a:lnTo>
                  <a:pt x="0" y="0"/>
                </a:lnTo>
                <a:close/>
              </a:path>
            </a:pathLst>
          </a:custGeom>
          <a:blipFill>
            <a:blip r:embed="rId6"/>
            <a:stretch>
              <a:fillRect l="0" t="0" r="-28825" b="0"/>
            </a:stretch>
          </a:blipFill>
        </p:spPr>
      </p:sp>
      <p:sp>
        <p:nvSpPr>
          <p:cNvPr name="TextBox 8" id="8"/>
          <p:cNvSpPr txBox="true"/>
          <p:nvPr/>
        </p:nvSpPr>
        <p:spPr>
          <a:xfrm rot="0">
            <a:off x="3247179" y="2327278"/>
            <a:ext cx="11445961" cy="1454432"/>
          </a:xfrm>
          <a:prstGeom prst="rect">
            <a:avLst/>
          </a:prstGeom>
        </p:spPr>
        <p:txBody>
          <a:bodyPr anchor="t" rtlCol="false" tIns="0" lIns="0" bIns="0" rIns="0">
            <a:spAutoFit/>
          </a:bodyPr>
          <a:lstStyle/>
          <a:p>
            <a:pPr algn="ctr">
              <a:lnSpc>
                <a:spcPts val="5595"/>
              </a:lnSpc>
            </a:pPr>
            <a:r>
              <a:rPr lang="en-US" sz="5539">
                <a:solidFill>
                  <a:srgbClr val="3B2C8B"/>
                </a:solidFill>
                <a:latin typeface="Luckiest Guy"/>
                <a:ea typeface="Luckiest Guy"/>
                <a:cs typeface="Luckiest Guy"/>
                <a:sym typeface="Luckiest Guy"/>
              </a:rPr>
              <a:t>ALASAN MEMILIH POPULARITY THRESHOLD 100</a:t>
            </a:r>
          </a:p>
        </p:txBody>
      </p:sp>
      <p:sp>
        <p:nvSpPr>
          <p:cNvPr name="TextBox 9" id="9"/>
          <p:cNvSpPr txBox="true"/>
          <p:nvPr/>
        </p:nvSpPr>
        <p:spPr>
          <a:xfrm rot="0">
            <a:off x="4729240" y="6842560"/>
            <a:ext cx="8511598" cy="1070915"/>
          </a:xfrm>
          <a:prstGeom prst="rect">
            <a:avLst/>
          </a:prstGeom>
        </p:spPr>
        <p:txBody>
          <a:bodyPr anchor="t" rtlCol="false" tIns="0" lIns="0" bIns="0" rIns="0">
            <a:spAutoFit/>
          </a:bodyPr>
          <a:lstStyle/>
          <a:p>
            <a:pPr algn="just">
              <a:lnSpc>
                <a:spcPts val="2923"/>
              </a:lnSpc>
            </a:pPr>
            <a:r>
              <a:rPr lang="en-US" sz="2087">
                <a:solidFill>
                  <a:srgbClr val="3B2C8B"/>
                </a:solidFill>
                <a:latin typeface="Saira"/>
                <a:ea typeface="Saira"/>
                <a:cs typeface="Saira"/>
                <a:sym typeface="Saira"/>
              </a:rPr>
              <a:t>Alasan:</a:t>
            </a:r>
          </a:p>
          <a:p>
            <a:pPr algn="just" marL="450796" indent="-225398" lvl="1">
              <a:lnSpc>
                <a:spcPts val="2923"/>
              </a:lnSpc>
              <a:buFont typeface="Arial"/>
              <a:buChar char="•"/>
            </a:pPr>
            <a:r>
              <a:rPr lang="en-US" sz="2087">
                <a:solidFill>
                  <a:srgbClr val="3B2C8B"/>
                </a:solidFill>
                <a:latin typeface="Saira"/>
                <a:ea typeface="Saira"/>
                <a:cs typeface="Saira"/>
                <a:sym typeface="Saira"/>
              </a:rPr>
              <a:t>Memastikan film yang direkomendasikan benar-benar populer</a:t>
            </a:r>
          </a:p>
          <a:p>
            <a:pPr algn="just" marL="450796" indent="-225398" lvl="1">
              <a:lnSpc>
                <a:spcPts val="2923"/>
              </a:lnSpc>
              <a:buFont typeface="Arial"/>
              <a:buChar char="•"/>
            </a:pPr>
            <a:r>
              <a:rPr lang="en-US" sz="2087">
                <a:solidFill>
                  <a:srgbClr val="3B2C8B"/>
                </a:solidFill>
                <a:latin typeface="Saira"/>
                <a:ea typeface="Saira"/>
                <a:cs typeface="Saira"/>
                <a:sym typeface="Saira"/>
              </a:rPr>
              <a:t>Menghindari film yang rating-nya tinggi tapi jarang di tonton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1815663"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4248361" y="2401374"/>
            <a:ext cx="3010939" cy="1708708"/>
          </a:xfrm>
          <a:custGeom>
            <a:avLst/>
            <a:gdLst/>
            <a:ahLst/>
            <a:cxnLst/>
            <a:rect r="r" b="b" t="t" l="l"/>
            <a:pathLst>
              <a:path h="1708708" w="3010939">
                <a:moveTo>
                  <a:pt x="0" y="0"/>
                </a:moveTo>
                <a:lnTo>
                  <a:pt x="3010939" y="0"/>
                </a:lnTo>
                <a:lnTo>
                  <a:pt x="3010939" y="1708707"/>
                </a:lnTo>
                <a:lnTo>
                  <a:pt x="0" y="1708707"/>
                </a:lnTo>
                <a:lnTo>
                  <a:pt x="0" y="0"/>
                </a:lnTo>
                <a:close/>
              </a:path>
            </a:pathLst>
          </a:custGeom>
          <a:blipFill>
            <a:blip r:embed="rId4"/>
            <a:stretch>
              <a:fillRect l="0" t="0" r="0" b="0"/>
            </a:stretch>
          </a:blipFill>
        </p:spPr>
      </p:sp>
      <p:sp>
        <p:nvSpPr>
          <p:cNvPr name="Freeform 5" id="5"/>
          <p:cNvSpPr/>
          <p:nvPr/>
        </p:nvSpPr>
        <p:spPr>
          <a:xfrm flipH="false" flipV="false" rot="0">
            <a:off x="812501" y="6406597"/>
            <a:ext cx="3862584" cy="2192016"/>
          </a:xfrm>
          <a:custGeom>
            <a:avLst/>
            <a:gdLst/>
            <a:ahLst/>
            <a:cxnLst/>
            <a:rect r="r" b="b" t="t" l="l"/>
            <a:pathLst>
              <a:path h="2192016" w="3862584">
                <a:moveTo>
                  <a:pt x="0" y="0"/>
                </a:moveTo>
                <a:lnTo>
                  <a:pt x="3862584" y="0"/>
                </a:lnTo>
                <a:lnTo>
                  <a:pt x="3862584" y="2192017"/>
                </a:lnTo>
                <a:lnTo>
                  <a:pt x="0" y="2192017"/>
                </a:lnTo>
                <a:lnTo>
                  <a:pt x="0" y="0"/>
                </a:lnTo>
                <a:close/>
              </a:path>
            </a:pathLst>
          </a:custGeom>
          <a:blipFill>
            <a:blip r:embed="rId4"/>
            <a:stretch>
              <a:fillRect l="0" t="0" r="0" b="0"/>
            </a:stretch>
          </a:blipFill>
        </p:spPr>
      </p:sp>
      <p:sp>
        <p:nvSpPr>
          <p:cNvPr name="Freeform 6" id="6"/>
          <p:cNvSpPr/>
          <p:nvPr/>
        </p:nvSpPr>
        <p:spPr>
          <a:xfrm flipH="false" flipV="false" rot="0">
            <a:off x="4222030" y="4110081"/>
            <a:ext cx="9843939" cy="1229012"/>
          </a:xfrm>
          <a:custGeom>
            <a:avLst/>
            <a:gdLst/>
            <a:ahLst/>
            <a:cxnLst/>
            <a:rect r="r" b="b" t="t" l="l"/>
            <a:pathLst>
              <a:path h="1229012" w="9843939">
                <a:moveTo>
                  <a:pt x="0" y="0"/>
                </a:moveTo>
                <a:lnTo>
                  <a:pt x="9843940" y="0"/>
                </a:lnTo>
                <a:lnTo>
                  <a:pt x="9843940" y="1229012"/>
                </a:lnTo>
                <a:lnTo>
                  <a:pt x="0" y="1229012"/>
                </a:lnTo>
                <a:lnTo>
                  <a:pt x="0" y="0"/>
                </a:lnTo>
                <a:close/>
              </a:path>
            </a:pathLst>
          </a:custGeom>
          <a:blipFill>
            <a:blip r:embed="rId5"/>
            <a:stretch>
              <a:fillRect l="0" t="0" r="-14804" b="0"/>
            </a:stretch>
          </a:blipFill>
        </p:spPr>
      </p:sp>
      <p:sp>
        <p:nvSpPr>
          <p:cNvPr name="TextBox 7" id="7"/>
          <p:cNvSpPr txBox="true"/>
          <p:nvPr/>
        </p:nvSpPr>
        <p:spPr>
          <a:xfrm rot="0">
            <a:off x="3774668" y="2165366"/>
            <a:ext cx="10275497" cy="1842151"/>
          </a:xfrm>
          <a:prstGeom prst="rect">
            <a:avLst/>
          </a:prstGeom>
        </p:spPr>
        <p:txBody>
          <a:bodyPr anchor="t" rtlCol="false" tIns="0" lIns="0" bIns="0" rIns="0">
            <a:spAutoFit/>
          </a:bodyPr>
          <a:lstStyle/>
          <a:p>
            <a:pPr algn="ctr">
              <a:lnSpc>
                <a:spcPts val="7029"/>
              </a:lnSpc>
            </a:pPr>
            <a:r>
              <a:rPr lang="en-US" sz="6959">
                <a:solidFill>
                  <a:srgbClr val="3B2C8B"/>
                </a:solidFill>
                <a:latin typeface="Luckiest Guy"/>
                <a:ea typeface="Luckiest Guy"/>
                <a:cs typeface="Luckiest Guy"/>
                <a:sym typeface="Luckiest Guy"/>
              </a:rPr>
              <a:t>ALASAN MEMILIH N-NEIGHBORS 15</a:t>
            </a:r>
          </a:p>
        </p:txBody>
      </p:sp>
      <p:sp>
        <p:nvSpPr>
          <p:cNvPr name="TextBox 8" id="8"/>
          <p:cNvSpPr txBox="true"/>
          <p:nvPr/>
        </p:nvSpPr>
        <p:spPr>
          <a:xfrm rot="0">
            <a:off x="5138702" y="5652778"/>
            <a:ext cx="8282905" cy="2032215"/>
          </a:xfrm>
          <a:prstGeom prst="rect">
            <a:avLst/>
          </a:prstGeom>
        </p:spPr>
        <p:txBody>
          <a:bodyPr anchor="t" rtlCol="false" tIns="0" lIns="0" bIns="0" rIns="0">
            <a:spAutoFit/>
          </a:bodyPr>
          <a:lstStyle/>
          <a:p>
            <a:pPr algn="l">
              <a:lnSpc>
                <a:spcPts val="3249"/>
              </a:lnSpc>
            </a:pPr>
            <a:r>
              <a:rPr lang="en-US" sz="2321">
                <a:solidFill>
                  <a:srgbClr val="3B2C8B"/>
                </a:solidFill>
                <a:latin typeface="Saira"/>
                <a:ea typeface="Saira"/>
                <a:cs typeface="Saira"/>
                <a:sym typeface="Saira"/>
              </a:rPr>
              <a:t>Alasan:</a:t>
            </a:r>
          </a:p>
          <a:p>
            <a:pPr algn="l" marL="501161" indent="-250581" lvl="1">
              <a:lnSpc>
                <a:spcPts val="3249"/>
              </a:lnSpc>
              <a:buFont typeface="Arial"/>
              <a:buChar char="•"/>
            </a:pPr>
            <a:r>
              <a:rPr lang="en-US" sz="2321">
                <a:solidFill>
                  <a:srgbClr val="3B2C8B"/>
                </a:solidFill>
                <a:latin typeface="Saira"/>
                <a:ea typeface="Saira"/>
                <a:cs typeface="Saira"/>
                <a:sym typeface="Saira"/>
              </a:rPr>
              <a:t>Memberikan variasi film yang cukup banyak</a:t>
            </a:r>
          </a:p>
          <a:p>
            <a:pPr algn="l" marL="501161" indent="-250581" lvl="1">
              <a:lnSpc>
                <a:spcPts val="3249"/>
              </a:lnSpc>
              <a:buFont typeface="Arial"/>
              <a:buChar char="•"/>
            </a:pPr>
            <a:r>
              <a:rPr lang="en-US" sz="2321">
                <a:solidFill>
                  <a:srgbClr val="3B2C8B"/>
                </a:solidFill>
                <a:latin typeface="Saira"/>
                <a:ea typeface="Saira"/>
                <a:cs typeface="Saira"/>
                <a:sym typeface="Saira"/>
              </a:rPr>
              <a:t>Tetap menjaga kualitas kemiripan rating</a:t>
            </a:r>
          </a:p>
          <a:p>
            <a:pPr algn="l" marL="501161" indent="-250581" lvl="1">
              <a:lnSpc>
                <a:spcPts val="3249"/>
              </a:lnSpc>
              <a:spcBef>
                <a:spcPct val="0"/>
              </a:spcBef>
              <a:buFont typeface="Arial"/>
              <a:buChar char="•"/>
            </a:pPr>
            <a:r>
              <a:rPr lang="en-US" sz="2321">
                <a:solidFill>
                  <a:srgbClr val="3B2C8B"/>
                </a:solidFill>
                <a:latin typeface="Saira"/>
                <a:ea typeface="Saira"/>
                <a:cs typeface="Saira"/>
                <a:sym typeface="Saira"/>
              </a:rPr>
              <a:t>Cocok ketika dia ingin beberapa rekomendasi acak dari kelompok film populer yang mirip</a:t>
            </a:r>
          </a:p>
        </p:txBody>
      </p:sp>
      <p:sp>
        <p:nvSpPr>
          <p:cNvPr name="Freeform 9" id="9"/>
          <p:cNvSpPr/>
          <p:nvPr/>
        </p:nvSpPr>
        <p:spPr>
          <a:xfrm flipH="false" flipV="false" rot="-1386667">
            <a:off x="13384080" y="6956179"/>
            <a:ext cx="2453432" cy="2450365"/>
          </a:xfrm>
          <a:custGeom>
            <a:avLst/>
            <a:gdLst/>
            <a:ahLst/>
            <a:cxnLst/>
            <a:rect r="r" b="b" t="t" l="l"/>
            <a:pathLst>
              <a:path h="2450365" w="2453432">
                <a:moveTo>
                  <a:pt x="0" y="0"/>
                </a:moveTo>
                <a:lnTo>
                  <a:pt x="2453432" y="0"/>
                </a:lnTo>
                <a:lnTo>
                  <a:pt x="2453432" y="2450365"/>
                </a:lnTo>
                <a:lnTo>
                  <a:pt x="0" y="2450365"/>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10800000">
            <a:off x="-2420375" y="-2243245"/>
            <a:ext cx="23128751" cy="14773489"/>
          </a:xfrm>
          <a:custGeom>
            <a:avLst/>
            <a:gdLst/>
            <a:ahLst/>
            <a:cxnLst/>
            <a:rect r="r" b="b" t="t" l="l"/>
            <a:pathLst>
              <a:path h="14773489" w="23128751">
                <a:moveTo>
                  <a:pt x="23128750" y="14773490"/>
                </a:moveTo>
                <a:lnTo>
                  <a:pt x="0" y="14773490"/>
                </a:lnTo>
                <a:lnTo>
                  <a:pt x="0" y="0"/>
                </a:lnTo>
                <a:lnTo>
                  <a:pt x="23128750" y="0"/>
                </a:lnTo>
                <a:lnTo>
                  <a:pt x="23128750" y="14773490"/>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238323" y="1332026"/>
            <a:ext cx="3010939" cy="1708708"/>
          </a:xfrm>
          <a:custGeom>
            <a:avLst/>
            <a:gdLst/>
            <a:ahLst/>
            <a:cxnLst/>
            <a:rect r="r" b="b" t="t" l="l"/>
            <a:pathLst>
              <a:path h="1708708" w="3010939">
                <a:moveTo>
                  <a:pt x="0" y="0"/>
                </a:moveTo>
                <a:lnTo>
                  <a:pt x="3010939" y="0"/>
                </a:lnTo>
                <a:lnTo>
                  <a:pt x="3010939" y="1708708"/>
                </a:lnTo>
                <a:lnTo>
                  <a:pt x="0" y="1708708"/>
                </a:lnTo>
                <a:lnTo>
                  <a:pt x="0" y="0"/>
                </a:lnTo>
                <a:close/>
              </a:path>
            </a:pathLst>
          </a:custGeom>
          <a:blipFill>
            <a:blip r:embed="rId4"/>
            <a:stretch>
              <a:fillRect l="0" t="0" r="0" b="0"/>
            </a:stretch>
          </a:blipFill>
        </p:spPr>
      </p:sp>
      <p:sp>
        <p:nvSpPr>
          <p:cNvPr name="Freeform 5" id="5"/>
          <p:cNvSpPr/>
          <p:nvPr/>
        </p:nvSpPr>
        <p:spPr>
          <a:xfrm flipH="false" flipV="false" rot="0">
            <a:off x="14143027" y="7469764"/>
            <a:ext cx="2802361" cy="1590340"/>
          </a:xfrm>
          <a:custGeom>
            <a:avLst/>
            <a:gdLst/>
            <a:ahLst/>
            <a:cxnLst/>
            <a:rect r="r" b="b" t="t" l="l"/>
            <a:pathLst>
              <a:path h="1590340" w="2802361">
                <a:moveTo>
                  <a:pt x="0" y="0"/>
                </a:moveTo>
                <a:lnTo>
                  <a:pt x="2802361" y="0"/>
                </a:lnTo>
                <a:lnTo>
                  <a:pt x="2802361" y="1590339"/>
                </a:lnTo>
                <a:lnTo>
                  <a:pt x="0" y="1590339"/>
                </a:lnTo>
                <a:lnTo>
                  <a:pt x="0" y="0"/>
                </a:lnTo>
                <a:close/>
              </a:path>
            </a:pathLst>
          </a:custGeom>
          <a:blipFill>
            <a:blip r:embed="rId4"/>
            <a:stretch>
              <a:fillRect l="0" t="0" r="0" b="0"/>
            </a:stretch>
          </a:blipFill>
        </p:spPr>
      </p:sp>
      <p:sp>
        <p:nvSpPr>
          <p:cNvPr name="Freeform 6" id="6"/>
          <p:cNvSpPr/>
          <p:nvPr/>
        </p:nvSpPr>
        <p:spPr>
          <a:xfrm flipH="false" flipV="false" rot="0">
            <a:off x="4067327" y="4018652"/>
            <a:ext cx="10153346" cy="3731355"/>
          </a:xfrm>
          <a:custGeom>
            <a:avLst/>
            <a:gdLst/>
            <a:ahLst/>
            <a:cxnLst/>
            <a:rect r="r" b="b" t="t" l="l"/>
            <a:pathLst>
              <a:path h="3731355" w="10153346">
                <a:moveTo>
                  <a:pt x="0" y="0"/>
                </a:moveTo>
                <a:lnTo>
                  <a:pt x="10153346" y="0"/>
                </a:lnTo>
                <a:lnTo>
                  <a:pt x="10153346" y="3731354"/>
                </a:lnTo>
                <a:lnTo>
                  <a:pt x="0" y="3731354"/>
                </a:lnTo>
                <a:lnTo>
                  <a:pt x="0" y="0"/>
                </a:lnTo>
                <a:close/>
              </a:path>
            </a:pathLst>
          </a:custGeom>
          <a:blipFill>
            <a:blip r:embed="rId5"/>
            <a:stretch>
              <a:fillRect l="0" t="0" r="0" b="0"/>
            </a:stretch>
          </a:blipFill>
        </p:spPr>
      </p:sp>
      <p:sp>
        <p:nvSpPr>
          <p:cNvPr name="TextBox 7" id="7"/>
          <p:cNvSpPr txBox="true"/>
          <p:nvPr/>
        </p:nvSpPr>
        <p:spPr>
          <a:xfrm rot="0">
            <a:off x="4249262" y="2692078"/>
            <a:ext cx="10266867" cy="792561"/>
          </a:xfrm>
          <a:prstGeom prst="rect">
            <a:avLst/>
          </a:prstGeom>
        </p:spPr>
        <p:txBody>
          <a:bodyPr anchor="t" rtlCol="false" tIns="0" lIns="0" bIns="0" rIns="0">
            <a:spAutoFit/>
          </a:bodyPr>
          <a:lstStyle/>
          <a:p>
            <a:pPr algn="ctr">
              <a:lnSpc>
                <a:spcPts val="5901"/>
              </a:lnSpc>
            </a:pPr>
            <a:r>
              <a:rPr lang="en-US" sz="5843">
                <a:solidFill>
                  <a:srgbClr val="3B2C8B"/>
                </a:solidFill>
                <a:latin typeface="Luckiest Guy"/>
                <a:ea typeface="Luckiest Guy"/>
                <a:cs typeface="Luckiest Guy"/>
                <a:sym typeface="Luckiest Guy"/>
              </a:rPr>
              <a:t>HASIL RECOMENDATIONS FILM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0">
            <a:off x="-4840751" y="-3276663"/>
            <a:ext cx="23128751" cy="14773489"/>
          </a:xfrm>
          <a:custGeom>
            <a:avLst/>
            <a:gdLst/>
            <a:ahLst/>
            <a:cxnLst/>
            <a:rect r="r" b="b" t="t" l="l"/>
            <a:pathLst>
              <a:path h="14773489" w="23128751">
                <a:moveTo>
                  <a:pt x="23128751" y="14773489"/>
                </a:moveTo>
                <a:lnTo>
                  <a:pt x="0" y="14773489"/>
                </a:lnTo>
                <a:lnTo>
                  <a:pt x="0" y="0"/>
                </a:lnTo>
                <a:lnTo>
                  <a:pt x="23128751" y="0"/>
                </a:lnTo>
                <a:lnTo>
                  <a:pt x="23128751" y="14773489"/>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3772842" y="7502606"/>
            <a:ext cx="3542730" cy="2010500"/>
          </a:xfrm>
          <a:custGeom>
            <a:avLst/>
            <a:gdLst/>
            <a:ahLst/>
            <a:cxnLst/>
            <a:rect r="r" b="b" t="t" l="l"/>
            <a:pathLst>
              <a:path h="2010500" w="3542730">
                <a:moveTo>
                  <a:pt x="0" y="0"/>
                </a:moveTo>
                <a:lnTo>
                  <a:pt x="3542731" y="0"/>
                </a:lnTo>
                <a:lnTo>
                  <a:pt x="3542731" y="2010499"/>
                </a:lnTo>
                <a:lnTo>
                  <a:pt x="0" y="2010499"/>
                </a:lnTo>
                <a:lnTo>
                  <a:pt x="0" y="0"/>
                </a:lnTo>
                <a:close/>
              </a:path>
            </a:pathLst>
          </a:custGeom>
          <a:blipFill>
            <a:blip r:embed="rId4"/>
            <a:stretch>
              <a:fillRect l="0" t="0" r="0" b="0"/>
            </a:stretch>
          </a:blipFill>
        </p:spPr>
      </p:sp>
      <p:sp>
        <p:nvSpPr>
          <p:cNvPr name="Freeform 5" id="5"/>
          <p:cNvSpPr/>
          <p:nvPr/>
        </p:nvSpPr>
        <p:spPr>
          <a:xfrm flipH="false" flipV="false" rot="0">
            <a:off x="1028700" y="645637"/>
            <a:ext cx="3862584" cy="2192016"/>
          </a:xfrm>
          <a:custGeom>
            <a:avLst/>
            <a:gdLst/>
            <a:ahLst/>
            <a:cxnLst/>
            <a:rect r="r" b="b" t="t" l="l"/>
            <a:pathLst>
              <a:path h="2192016" w="3862584">
                <a:moveTo>
                  <a:pt x="0" y="0"/>
                </a:moveTo>
                <a:lnTo>
                  <a:pt x="3862584" y="0"/>
                </a:lnTo>
                <a:lnTo>
                  <a:pt x="3862584" y="2192016"/>
                </a:lnTo>
                <a:lnTo>
                  <a:pt x="0" y="2192016"/>
                </a:lnTo>
                <a:lnTo>
                  <a:pt x="0" y="0"/>
                </a:lnTo>
                <a:close/>
              </a:path>
            </a:pathLst>
          </a:custGeom>
          <a:blipFill>
            <a:blip r:embed="rId4"/>
            <a:stretch>
              <a:fillRect l="0" t="0" r="0" b="0"/>
            </a:stretch>
          </a:blipFill>
        </p:spPr>
      </p:sp>
      <p:sp>
        <p:nvSpPr>
          <p:cNvPr name="TextBox 6" id="6"/>
          <p:cNvSpPr txBox="true"/>
          <p:nvPr/>
        </p:nvSpPr>
        <p:spPr>
          <a:xfrm rot="0">
            <a:off x="5580035" y="2370865"/>
            <a:ext cx="7127929" cy="1066926"/>
          </a:xfrm>
          <a:prstGeom prst="rect">
            <a:avLst/>
          </a:prstGeom>
        </p:spPr>
        <p:txBody>
          <a:bodyPr anchor="t" rtlCol="false" tIns="0" lIns="0" bIns="0" rIns="0">
            <a:spAutoFit/>
          </a:bodyPr>
          <a:lstStyle/>
          <a:p>
            <a:pPr algn="ctr">
              <a:lnSpc>
                <a:spcPts val="7978"/>
              </a:lnSpc>
            </a:pPr>
            <a:r>
              <a:rPr lang="en-US" sz="7899">
                <a:solidFill>
                  <a:srgbClr val="3B2C8B"/>
                </a:solidFill>
                <a:latin typeface="Luckiest Guy"/>
                <a:ea typeface="Luckiest Guy"/>
                <a:cs typeface="Luckiest Guy"/>
                <a:sym typeface="Luckiest Guy"/>
              </a:rPr>
              <a:t>KESIMPULAN</a:t>
            </a:r>
          </a:p>
        </p:txBody>
      </p:sp>
      <p:sp>
        <p:nvSpPr>
          <p:cNvPr name="TextBox 7" id="7"/>
          <p:cNvSpPr txBox="true"/>
          <p:nvPr/>
        </p:nvSpPr>
        <p:spPr>
          <a:xfrm rot="0">
            <a:off x="4584406" y="3667514"/>
            <a:ext cx="9546317" cy="4083728"/>
          </a:xfrm>
          <a:prstGeom prst="rect">
            <a:avLst/>
          </a:prstGeom>
        </p:spPr>
        <p:txBody>
          <a:bodyPr anchor="t" rtlCol="false" tIns="0" lIns="0" bIns="0" rIns="0">
            <a:spAutoFit/>
          </a:bodyPr>
          <a:lstStyle/>
          <a:p>
            <a:pPr algn="just">
              <a:lnSpc>
                <a:spcPts val="4088"/>
              </a:lnSpc>
              <a:spcBef>
                <a:spcPct val="0"/>
              </a:spcBef>
            </a:pPr>
            <a:r>
              <a:rPr lang="en-US" sz="2920">
                <a:solidFill>
                  <a:srgbClr val="3B2C8B"/>
                </a:solidFill>
                <a:latin typeface="Saira"/>
                <a:ea typeface="Saira"/>
                <a:cs typeface="Saira"/>
                <a:sym typeface="Saira"/>
              </a:rPr>
              <a:t>Dari permasalahan yang dihadapi Adi, dapat disimpulkan bahwa pemilihan film dapat menjadi sulit ketika jumlah pilihan sangat banyak. Dengan menerapkan metode KNN, proses pencarian film yang memiliki kemiripan serta tingkat popularitas yang tinggi dapat dilakukan secara lebih terarah dan efisien. Metode ini membantu memberikan rekomendasi yang lebih relevan dan sesuai dengan preferensi pengguna.</a:t>
            </a:r>
          </a:p>
        </p:txBody>
      </p:sp>
      <p:sp>
        <p:nvSpPr>
          <p:cNvPr name="Freeform 8" id="8"/>
          <p:cNvSpPr/>
          <p:nvPr/>
        </p:nvSpPr>
        <p:spPr>
          <a:xfrm flipH="false" flipV="false" rot="1011455">
            <a:off x="13342251" y="582620"/>
            <a:ext cx="4386040" cy="4510067"/>
          </a:xfrm>
          <a:custGeom>
            <a:avLst/>
            <a:gdLst/>
            <a:ahLst/>
            <a:cxnLst/>
            <a:rect r="r" b="b" t="t" l="l"/>
            <a:pathLst>
              <a:path h="4510067" w="4386040">
                <a:moveTo>
                  <a:pt x="0" y="0"/>
                </a:moveTo>
                <a:lnTo>
                  <a:pt x="4386041" y="0"/>
                </a:lnTo>
                <a:lnTo>
                  <a:pt x="4386041" y="4510067"/>
                </a:lnTo>
                <a:lnTo>
                  <a:pt x="0" y="451006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09BF8"/>
        </a:solidFill>
      </p:bgPr>
    </p:bg>
    <p:spTree>
      <p:nvGrpSpPr>
        <p:cNvPr id="1" name=""/>
        <p:cNvGrpSpPr/>
        <p:nvPr/>
      </p:nvGrpSpPr>
      <p:grpSpPr>
        <a:xfrm>
          <a:off x="0" y="0"/>
          <a:ext cx="0" cy="0"/>
          <a:chOff x="0" y="0"/>
          <a:chExt cx="0" cy="0"/>
        </a:xfrm>
      </p:grpSpPr>
      <p:sp>
        <p:nvSpPr>
          <p:cNvPr name="Freeform 2" id="2"/>
          <p:cNvSpPr/>
          <p:nvPr/>
        </p:nvSpPr>
        <p:spPr>
          <a:xfrm flipH="true" flipV="true" rot="-10800000">
            <a:off x="-2376650" y="-1456273"/>
            <a:ext cx="20664650" cy="13199545"/>
          </a:xfrm>
          <a:custGeom>
            <a:avLst/>
            <a:gdLst/>
            <a:ahLst/>
            <a:cxnLst/>
            <a:rect r="r" b="b" t="t" l="l"/>
            <a:pathLst>
              <a:path h="13199545" w="20664650">
                <a:moveTo>
                  <a:pt x="20664650" y="13199546"/>
                </a:moveTo>
                <a:lnTo>
                  <a:pt x="0" y="13199546"/>
                </a:lnTo>
                <a:lnTo>
                  <a:pt x="0" y="0"/>
                </a:lnTo>
                <a:lnTo>
                  <a:pt x="20664650" y="0"/>
                </a:lnTo>
                <a:lnTo>
                  <a:pt x="20664650" y="13199546"/>
                </a:lnTo>
                <a:close/>
              </a:path>
            </a:pathLst>
          </a:custGeom>
          <a:blipFill>
            <a:blip r:embed="rId2"/>
            <a:stretch>
              <a:fillRect l="0" t="0" r="0" b="0"/>
            </a:stretch>
          </a:blipFill>
        </p:spPr>
      </p:sp>
      <p:sp>
        <p:nvSpPr>
          <p:cNvPr name="Freeform 3" id="3"/>
          <p:cNvSpPr/>
          <p:nvPr/>
        </p:nvSpPr>
        <p:spPr>
          <a:xfrm flipH="false" flipV="false" rot="0">
            <a:off x="2743793" y="1028700"/>
            <a:ext cx="12800415" cy="8229600"/>
          </a:xfrm>
          <a:custGeom>
            <a:avLst/>
            <a:gdLst/>
            <a:ahLst/>
            <a:cxnLst/>
            <a:rect r="r" b="b" t="t" l="l"/>
            <a:pathLst>
              <a:path h="8229600" w="12800415">
                <a:moveTo>
                  <a:pt x="0" y="0"/>
                </a:moveTo>
                <a:lnTo>
                  <a:pt x="12800414" y="0"/>
                </a:lnTo>
                <a:lnTo>
                  <a:pt x="12800414"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0" y="7397067"/>
            <a:ext cx="4680899" cy="2656410"/>
          </a:xfrm>
          <a:custGeom>
            <a:avLst/>
            <a:gdLst/>
            <a:ahLst/>
            <a:cxnLst/>
            <a:rect r="r" b="b" t="t" l="l"/>
            <a:pathLst>
              <a:path h="2656410" w="4680899">
                <a:moveTo>
                  <a:pt x="0" y="0"/>
                </a:moveTo>
                <a:lnTo>
                  <a:pt x="4680899" y="0"/>
                </a:lnTo>
                <a:lnTo>
                  <a:pt x="4680899" y="2656410"/>
                </a:lnTo>
                <a:lnTo>
                  <a:pt x="0" y="2656410"/>
                </a:lnTo>
                <a:lnTo>
                  <a:pt x="0" y="0"/>
                </a:lnTo>
                <a:close/>
              </a:path>
            </a:pathLst>
          </a:custGeom>
          <a:blipFill>
            <a:blip r:embed="rId4"/>
            <a:stretch>
              <a:fillRect l="0" t="0" r="0" b="0"/>
            </a:stretch>
          </a:blipFill>
        </p:spPr>
      </p:sp>
      <p:sp>
        <p:nvSpPr>
          <p:cNvPr name="Freeform 5" id="5"/>
          <p:cNvSpPr/>
          <p:nvPr/>
        </p:nvSpPr>
        <p:spPr>
          <a:xfrm flipH="false" flipV="false" rot="0">
            <a:off x="13919991" y="1543735"/>
            <a:ext cx="2965795" cy="1683089"/>
          </a:xfrm>
          <a:custGeom>
            <a:avLst/>
            <a:gdLst/>
            <a:ahLst/>
            <a:cxnLst/>
            <a:rect r="r" b="b" t="t" l="l"/>
            <a:pathLst>
              <a:path h="1683089" w="2965795">
                <a:moveTo>
                  <a:pt x="0" y="0"/>
                </a:moveTo>
                <a:lnTo>
                  <a:pt x="2965795" y="0"/>
                </a:lnTo>
                <a:lnTo>
                  <a:pt x="2965795" y="1683089"/>
                </a:lnTo>
                <a:lnTo>
                  <a:pt x="0" y="1683089"/>
                </a:lnTo>
                <a:lnTo>
                  <a:pt x="0" y="0"/>
                </a:lnTo>
                <a:close/>
              </a:path>
            </a:pathLst>
          </a:custGeom>
          <a:blipFill>
            <a:blip r:embed="rId4"/>
            <a:stretch>
              <a:fillRect l="0" t="0" r="0" b="0"/>
            </a:stretch>
          </a:blipFill>
        </p:spPr>
      </p:sp>
      <p:sp>
        <p:nvSpPr>
          <p:cNvPr name="TextBox 6" id="6"/>
          <p:cNvSpPr txBox="true"/>
          <p:nvPr/>
        </p:nvSpPr>
        <p:spPr>
          <a:xfrm rot="0">
            <a:off x="4771566" y="2760036"/>
            <a:ext cx="8744868" cy="1066926"/>
          </a:xfrm>
          <a:prstGeom prst="rect">
            <a:avLst/>
          </a:prstGeom>
        </p:spPr>
        <p:txBody>
          <a:bodyPr anchor="t" rtlCol="false" tIns="0" lIns="0" bIns="0" rIns="0">
            <a:spAutoFit/>
          </a:bodyPr>
          <a:lstStyle/>
          <a:p>
            <a:pPr algn="ctr">
              <a:lnSpc>
                <a:spcPts val="7978"/>
              </a:lnSpc>
            </a:pPr>
            <a:r>
              <a:rPr lang="en-US" sz="7899">
                <a:solidFill>
                  <a:srgbClr val="3B2C8B"/>
                </a:solidFill>
                <a:latin typeface="Luckiest Guy"/>
                <a:ea typeface="Luckiest Guy"/>
                <a:cs typeface="Luckiest Guy"/>
                <a:sym typeface="Luckiest Guy"/>
              </a:rPr>
              <a:t>DECISION TREE</a:t>
            </a:r>
          </a:p>
        </p:txBody>
      </p:sp>
      <p:sp>
        <p:nvSpPr>
          <p:cNvPr name="TextBox 7" id="7"/>
          <p:cNvSpPr txBox="true"/>
          <p:nvPr/>
        </p:nvSpPr>
        <p:spPr>
          <a:xfrm rot="0">
            <a:off x="3869548" y="4563151"/>
            <a:ext cx="10367571" cy="2408848"/>
          </a:xfrm>
          <a:prstGeom prst="rect">
            <a:avLst/>
          </a:prstGeom>
        </p:spPr>
        <p:txBody>
          <a:bodyPr anchor="t" rtlCol="false" tIns="0" lIns="0" bIns="0" rIns="0">
            <a:spAutoFit/>
          </a:bodyPr>
          <a:lstStyle/>
          <a:p>
            <a:pPr algn="ctr">
              <a:lnSpc>
                <a:spcPts val="4821"/>
              </a:lnSpc>
              <a:spcBef>
                <a:spcPct val="0"/>
              </a:spcBef>
            </a:pPr>
            <a:r>
              <a:rPr lang="en-US" sz="3443">
                <a:solidFill>
                  <a:srgbClr val="3B2C8B"/>
                </a:solidFill>
                <a:latin typeface="Saira"/>
                <a:ea typeface="Saira"/>
                <a:cs typeface="Saira"/>
                <a:sym typeface="Saira"/>
              </a:rPr>
              <a:t>Decision Tree adalah metode klasifikasi yang membuat keputusan dengan mengikuti cabang-cabang pertanyaan hingga menghasilkan satu keputusan akhir.</a:t>
            </a:r>
          </a:p>
        </p:txBody>
      </p:sp>
      <p:sp>
        <p:nvSpPr>
          <p:cNvPr name="Freeform 8" id="8"/>
          <p:cNvSpPr/>
          <p:nvPr/>
        </p:nvSpPr>
        <p:spPr>
          <a:xfrm flipH="false" flipV="false" rot="-1056058">
            <a:off x="14400281" y="4553200"/>
            <a:ext cx="3764119" cy="3759414"/>
          </a:xfrm>
          <a:custGeom>
            <a:avLst/>
            <a:gdLst/>
            <a:ahLst/>
            <a:cxnLst/>
            <a:rect r="r" b="b" t="t" l="l"/>
            <a:pathLst>
              <a:path h="3759414" w="3764119">
                <a:moveTo>
                  <a:pt x="0" y="0"/>
                </a:moveTo>
                <a:lnTo>
                  <a:pt x="3764119" y="0"/>
                </a:lnTo>
                <a:lnTo>
                  <a:pt x="3764119" y="3759414"/>
                </a:lnTo>
                <a:lnTo>
                  <a:pt x="0" y="3759414"/>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DAG6OfgHssk</dc:identifier>
  <dcterms:modified xsi:type="dcterms:W3CDTF">2011-08-01T06:04:30Z</dcterms:modified>
  <cp:revision>1</cp:revision>
  <dc:title>Yellow Purple 3D Illustration Group Project Presentation </dc:title>
</cp:coreProperties>
</file>